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ondrina Solid Heavy" charset="1" panose="00000A00000000000000"/>
      <p:regular r:id="rId17"/>
    </p:embeddedFont>
    <p:embeddedFont>
      <p:font typeface="Kollektif" charset="1" panose="020B0604020101010102"/>
      <p:regular r:id="rId18"/>
    </p:embeddedFont>
    <p:embeddedFont>
      <p:font typeface="Kollektif Bold" charset="1" panose="020B0604020101010102"/>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3CD99"/>
        </a:solidFill>
      </p:bgPr>
    </p:bg>
    <p:spTree>
      <p:nvGrpSpPr>
        <p:cNvPr id="1" name=""/>
        <p:cNvGrpSpPr/>
        <p:nvPr/>
      </p:nvGrpSpPr>
      <p:grpSpPr>
        <a:xfrm>
          <a:off x="0" y="0"/>
          <a:ext cx="0" cy="0"/>
          <a:chOff x="0" y="0"/>
          <a:chExt cx="0" cy="0"/>
        </a:xfrm>
      </p:grpSpPr>
      <p:grpSp>
        <p:nvGrpSpPr>
          <p:cNvPr name="Group 2" id="2"/>
          <p:cNvGrpSpPr/>
          <p:nvPr/>
        </p:nvGrpSpPr>
        <p:grpSpPr>
          <a:xfrm rot="0">
            <a:off x="-570625" y="6696716"/>
            <a:ext cx="20017429" cy="3974726"/>
            <a:chOff x="0" y="0"/>
            <a:chExt cx="5272080" cy="1046841"/>
          </a:xfrm>
        </p:grpSpPr>
        <p:sp>
          <p:nvSpPr>
            <p:cNvPr name="Freeform 3" id="3"/>
            <p:cNvSpPr/>
            <p:nvPr/>
          </p:nvSpPr>
          <p:spPr>
            <a:xfrm flipH="false" flipV="false" rot="0">
              <a:off x="0" y="0"/>
              <a:ext cx="5272080" cy="1046841"/>
            </a:xfrm>
            <a:custGeom>
              <a:avLst/>
              <a:gdLst/>
              <a:ahLst/>
              <a:cxnLst/>
              <a:rect r="r" b="b" t="t" l="l"/>
              <a:pathLst>
                <a:path h="1046841" w="5272080">
                  <a:moveTo>
                    <a:pt x="0" y="0"/>
                  </a:moveTo>
                  <a:lnTo>
                    <a:pt x="5272080" y="0"/>
                  </a:lnTo>
                  <a:lnTo>
                    <a:pt x="5272080" y="1046841"/>
                  </a:lnTo>
                  <a:lnTo>
                    <a:pt x="0" y="1046841"/>
                  </a:lnTo>
                  <a:close/>
                </a:path>
              </a:pathLst>
            </a:custGeom>
            <a:solidFill>
              <a:srgbClr val="36303F"/>
            </a:solidFill>
          </p:spPr>
        </p:sp>
        <p:sp>
          <p:nvSpPr>
            <p:cNvPr name="TextBox 4" id="4"/>
            <p:cNvSpPr txBox="true"/>
            <p:nvPr/>
          </p:nvSpPr>
          <p:spPr>
            <a:xfrm>
              <a:off x="0" y="-38100"/>
              <a:ext cx="5272080" cy="108494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97062" y="4369779"/>
            <a:ext cx="19642229" cy="5917221"/>
          </a:xfrm>
          <a:custGeom>
            <a:avLst/>
            <a:gdLst/>
            <a:ahLst/>
            <a:cxnLst/>
            <a:rect r="r" b="b" t="t" l="l"/>
            <a:pathLst>
              <a:path h="5917221" w="19642229">
                <a:moveTo>
                  <a:pt x="0" y="0"/>
                </a:moveTo>
                <a:lnTo>
                  <a:pt x="19642229" y="0"/>
                </a:lnTo>
                <a:lnTo>
                  <a:pt x="19642229" y="5917221"/>
                </a:lnTo>
                <a:lnTo>
                  <a:pt x="0" y="5917221"/>
                </a:lnTo>
                <a:lnTo>
                  <a:pt x="0" y="0"/>
                </a:lnTo>
                <a:close/>
              </a:path>
            </a:pathLst>
          </a:custGeom>
          <a:blipFill>
            <a:blip r:embed="rId2"/>
            <a:stretch>
              <a:fillRect l="0" t="0" r="0" b="0"/>
            </a:stretch>
          </a:blipFill>
        </p:spPr>
      </p:sp>
      <p:sp>
        <p:nvSpPr>
          <p:cNvPr name="TextBox 6" id="6"/>
          <p:cNvSpPr txBox="true"/>
          <p:nvPr/>
        </p:nvSpPr>
        <p:spPr>
          <a:xfrm rot="0">
            <a:off x="2083826" y="1504633"/>
            <a:ext cx="13480453" cy="3133725"/>
          </a:xfrm>
          <a:prstGeom prst="rect">
            <a:avLst/>
          </a:prstGeom>
        </p:spPr>
        <p:txBody>
          <a:bodyPr anchor="t" rtlCol="false" tIns="0" lIns="0" bIns="0" rIns="0">
            <a:spAutoFit/>
          </a:bodyPr>
          <a:lstStyle/>
          <a:p>
            <a:pPr algn="ctr">
              <a:lnSpc>
                <a:spcPts val="12000"/>
              </a:lnSpc>
            </a:pPr>
            <a:r>
              <a:rPr lang="en-US" b="true" sz="12000" spc="1008">
                <a:solidFill>
                  <a:srgbClr val="000000"/>
                </a:solidFill>
                <a:latin typeface="Londrina Solid Heavy"/>
                <a:ea typeface="Londrina Solid Heavy"/>
                <a:cs typeface="Londrina Solid Heavy"/>
                <a:sym typeface="Londrina Solid Heavy"/>
              </a:rPr>
              <a:t>SOCIAL ISSUES IN PAKISTAN</a:t>
            </a:r>
          </a:p>
        </p:txBody>
      </p:sp>
      <p:sp>
        <p:nvSpPr>
          <p:cNvPr name="TextBox 7" id="7"/>
          <p:cNvSpPr txBox="true"/>
          <p:nvPr/>
        </p:nvSpPr>
        <p:spPr>
          <a:xfrm rot="0">
            <a:off x="5295298" y="638492"/>
            <a:ext cx="7697404" cy="647065"/>
          </a:xfrm>
          <a:prstGeom prst="rect">
            <a:avLst/>
          </a:prstGeom>
        </p:spPr>
        <p:txBody>
          <a:bodyPr anchor="t" rtlCol="false" tIns="0" lIns="0" bIns="0" rIns="0">
            <a:spAutoFit/>
          </a:bodyPr>
          <a:lstStyle/>
          <a:p>
            <a:pPr algn="ctr">
              <a:lnSpc>
                <a:spcPts val="4759"/>
              </a:lnSpc>
            </a:pPr>
            <a:r>
              <a:rPr lang="en-US" sz="3399">
                <a:solidFill>
                  <a:srgbClr val="000000"/>
                </a:solidFill>
                <a:latin typeface="Kollektif"/>
                <a:ea typeface="Kollektif"/>
                <a:cs typeface="Kollektif"/>
                <a:sym typeface="Kollektif"/>
              </a:rPr>
              <a:t>Lecture: 12</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D3CD99"/>
        </a:solidFill>
      </p:bgPr>
    </p:bg>
    <p:spTree>
      <p:nvGrpSpPr>
        <p:cNvPr id="1" name=""/>
        <p:cNvGrpSpPr/>
        <p:nvPr/>
      </p:nvGrpSpPr>
      <p:grpSpPr>
        <a:xfrm>
          <a:off x="0" y="0"/>
          <a:ext cx="0" cy="0"/>
          <a:chOff x="0" y="0"/>
          <a:chExt cx="0" cy="0"/>
        </a:xfrm>
      </p:grpSpPr>
      <p:grpSp>
        <p:nvGrpSpPr>
          <p:cNvPr name="Group 2" id="2"/>
          <p:cNvGrpSpPr/>
          <p:nvPr/>
        </p:nvGrpSpPr>
        <p:grpSpPr>
          <a:xfrm rot="0">
            <a:off x="1028700" y="1917275"/>
            <a:ext cx="9311192" cy="47625"/>
            <a:chOff x="0" y="0"/>
            <a:chExt cx="2452330" cy="12543"/>
          </a:xfrm>
        </p:grpSpPr>
        <p:sp>
          <p:nvSpPr>
            <p:cNvPr name="Freeform 3" id="3"/>
            <p:cNvSpPr/>
            <p:nvPr/>
          </p:nvSpPr>
          <p:spPr>
            <a:xfrm flipH="false" flipV="false" rot="0">
              <a:off x="0" y="0"/>
              <a:ext cx="2452330" cy="12543"/>
            </a:xfrm>
            <a:custGeom>
              <a:avLst/>
              <a:gdLst/>
              <a:ahLst/>
              <a:cxnLst/>
              <a:rect r="r" b="b" t="t" l="l"/>
              <a:pathLst>
                <a:path h="12543" w="2452330">
                  <a:moveTo>
                    <a:pt x="0" y="0"/>
                  </a:moveTo>
                  <a:lnTo>
                    <a:pt x="2452330" y="0"/>
                  </a:lnTo>
                  <a:lnTo>
                    <a:pt x="2452330" y="12543"/>
                  </a:lnTo>
                  <a:lnTo>
                    <a:pt x="0" y="12543"/>
                  </a:lnTo>
                  <a:close/>
                </a:path>
              </a:pathLst>
            </a:custGeom>
            <a:solidFill>
              <a:srgbClr val="5B352E"/>
            </a:solidFill>
          </p:spPr>
        </p:sp>
        <p:sp>
          <p:nvSpPr>
            <p:cNvPr name="TextBox 4" id="4"/>
            <p:cNvSpPr txBox="true"/>
            <p:nvPr/>
          </p:nvSpPr>
          <p:spPr>
            <a:xfrm>
              <a:off x="0" y="-38100"/>
              <a:ext cx="2452330"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55754" y="2402070"/>
            <a:ext cx="14818610" cy="6699219"/>
            <a:chOff x="0" y="0"/>
            <a:chExt cx="3902844" cy="1764403"/>
          </a:xfrm>
        </p:grpSpPr>
        <p:sp>
          <p:nvSpPr>
            <p:cNvPr name="Freeform 6" id="6"/>
            <p:cNvSpPr/>
            <p:nvPr/>
          </p:nvSpPr>
          <p:spPr>
            <a:xfrm flipH="false" flipV="false" rot="0">
              <a:off x="0" y="0"/>
              <a:ext cx="3902844" cy="1764404"/>
            </a:xfrm>
            <a:custGeom>
              <a:avLst/>
              <a:gdLst/>
              <a:ahLst/>
              <a:cxnLst/>
              <a:rect r="r" b="b" t="t" l="l"/>
              <a:pathLst>
                <a:path h="1764404" w="3902844">
                  <a:moveTo>
                    <a:pt x="26645" y="0"/>
                  </a:moveTo>
                  <a:lnTo>
                    <a:pt x="3876199" y="0"/>
                  </a:lnTo>
                  <a:cubicBezTo>
                    <a:pt x="3883265" y="0"/>
                    <a:pt x="3890043" y="2807"/>
                    <a:pt x="3895039" y="7804"/>
                  </a:cubicBezTo>
                  <a:cubicBezTo>
                    <a:pt x="3900036" y="12801"/>
                    <a:pt x="3902844" y="19578"/>
                    <a:pt x="3902844" y="26645"/>
                  </a:cubicBezTo>
                  <a:lnTo>
                    <a:pt x="3902844" y="1737759"/>
                  </a:lnTo>
                  <a:cubicBezTo>
                    <a:pt x="3902844" y="1752474"/>
                    <a:pt x="3890914" y="1764404"/>
                    <a:pt x="3876199" y="1764404"/>
                  </a:cubicBezTo>
                  <a:lnTo>
                    <a:pt x="26645" y="1764404"/>
                  </a:lnTo>
                  <a:cubicBezTo>
                    <a:pt x="19578" y="1764404"/>
                    <a:pt x="12801" y="1761596"/>
                    <a:pt x="7804" y="1756600"/>
                  </a:cubicBezTo>
                  <a:cubicBezTo>
                    <a:pt x="2807" y="1751603"/>
                    <a:pt x="0" y="1744825"/>
                    <a:pt x="0" y="1737759"/>
                  </a:cubicBezTo>
                  <a:lnTo>
                    <a:pt x="0" y="26645"/>
                  </a:lnTo>
                  <a:cubicBezTo>
                    <a:pt x="0" y="19578"/>
                    <a:pt x="2807" y="12801"/>
                    <a:pt x="7804" y="7804"/>
                  </a:cubicBezTo>
                  <a:cubicBezTo>
                    <a:pt x="12801" y="2807"/>
                    <a:pt x="19578" y="0"/>
                    <a:pt x="26645" y="0"/>
                  </a:cubicBezTo>
                  <a:close/>
                </a:path>
              </a:pathLst>
            </a:custGeom>
            <a:solidFill>
              <a:srgbClr val="E0D999"/>
            </a:solidFill>
          </p:spPr>
        </p:sp>
        <p:sp>
          <p:nvSpPr>
            <p:cNvPr name="TextBox 7" id="7"/>
            <p:cNvSpPr txBox="true"/>
            <p:nvPr/>
          </p:nvSpPr>
          <p:spPr>
            <a:xfrm>
              <a:off x="0" y="-38100"/>
              <a:ext cx="3902844" cy="180250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422518" y="2563329"/>
            <a:ext cx="13318590" cy="6433185"/>
          </a:xfrm>
          <a:prstGeom prst="rect">
            <a:avLst/>
          </a:prstGeom>
        </p:spPr>
        <p:txBody>
          <a:bodyPr anchor="t" rtlCol="false" tIns="0" lIns="0" bIns="0" rIns="0">
            <a:spAutoFit/>
          </a:bodyPr>
          <a:lstStyle/>
          <a:p>
            <a:pPr algn="l">
              <a:lnSpc>
                <a:spcPts val="5040"/>
              </a:lnSpc>
            </a:pPr>
            <a:r>
              <a:rPr lang="en-US" sz="3600" b="true">
                <a:solidFill>
                  <a:srgbClr val="282027"/>
                </a:solidFill>
                <a:latin typeface="Kollektif Bold"/>
                <a:ea typeface="Kollektif Bold"/>
                <a:cs typeface="Kollektif Bold"/>
                <a:sym typeface="Kollektif Bold"/>
              </a:rPr>
              <a:t>Critical Thinking and Evaluation:</a:t>
            </a:r>
          </a:p>
          <a:p>
            <a:pPr algn="l" marL="777240" indent="-388620" lvl="1">
              <a:lnSpc>
                <a:spcPts val="5040"/>
              </a:lnSpc>
              <a:buFont typeface="Arial"/>
              <a:buChar char="•"/>
            </a:pPr>
            <a:r>
              <a:rPr lang="en-US" sz="3600">
                <a:solidFill>
                  <a:srgbClr val="282027"/>
                </a:solidFill>
                <a:latin typeface="Kollektif"/>
                <a:ea typeface="Kollektif"/>
                <a:cs typeface="Kollektif"/>
                <a:sym typeface="Kollektif"/>
              </a:rPr>
              <a:t>Recognize the interconnectedness of these issues; for example, poverty exacerbates child labor and illiteracy, while corruption undermines governance and economic development.</a:t>
            </a:r>
          </a:p>
          <a:p>
            <a:pPr algn="l" marL="777240" indent="-388620" lvl="1">
              <a:lnSpc>
                <a:spcPts val="5040"/>
              </a:lnSpc>
              <a:buFont typeface="Arial"/>
              <a:buChar char="•"/>
            </a:pPr>
            <a:r>
              <a:rPr lang="en-US" sz="3600">
                <a:solidFill>
                  <a:srgbClr val="282027"/>
                </a:solidFill>
                <a:latin typeface="Kollektif"/>
                <a:ea typeface="Kollektif"/>
                <a:cs typeface="Kollektif"/>
                <a:sym typeface="Kollektif"/>
              </a:rPr>
              <a:t>A holistic approach involving government, private sector, and community participation is essential to address these challenges effectively.</a:t>
            </a:r>
          </a:p>
          <a:p>
            <a:pPr algn="l" marL="777240" indent="-388620" lvl="1">
              <a:lnSpc>
                <a:spcPts val="5040"/>
              </a:lnSpc>
              <a:buFont typeface="Arial"/>
              <a:buChar char="•"/>
            </a:pPr>
            <a:r>
              <a:rPr lang="en-US" sz="3600">
                <a:solidFill>
                  <a:srgbClr val="282027"/>
                </a:solidFill>
                <a:latin typeface="Kollektif"/>
                <a:ea typeface="Kollektif"/>
                <a:cs typeface="Kollektif"/>
                <a:sym typeface="Kollektif"/>
              </a:rPr>
              <a:t>Regular monitoring, evaluation, and public accountability are necessary to ensure the implementation of proposed solutions.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CCCB6"/>
        </a:solidFill>
      </p:bgPr>
    </p:bg>
    <p:spTree>
      <p:nvGrpSpPr>
        <p:cNvPr id="1" name=""/>
        <p:cNvGrpSpPr/>
        <p:nvPr/>
      </p:nvGrpSpPr>
      <p:grpSpPr>
        <a:xfrm>
          <a:off x="0" y="0"/>
          <a:ext cx="0" cy="0"/>
          <a:chOff x="0" y="0"/>
          <a:chExt cx="0" cy="0"/>
        </a:xfrm>
      </p:grpSpPr>
      <p:grpSp>
        <p:nvGrpSpPr>
          <p:cNvPr name="Group 2" id="2"/>
          <p:cNvGrpSpPr/>
          <p:nvPr/>
        </p:nvGrpSpPr>
        <p:grpSpPr>
          <a:xfrm rot="0">
            <a:off x="-831551" y="7682676"/>
            <a:ext cx="20334419" cy="2939547"/>
            <a:chOff x="0" y="0"/>
            <a:chExt cx="5355567" cy="774202"/>
          </a:xfrm>
        </p:grpSpPr>
        <p:sp>
          <p:nvSpPr>
            <p:cNvPr name="Freeform 3" id="3"/>
            <p:cNvSpPr/>
            <p:nvPr/>
          </p:nvSpPr>
          <p:spPr>
            <a:xfrm flipH="false" flipV="false" rot="0">
              <a:off x="0" y="0"/>
              <a:ext cx="5355567" cy="774202"/>
            </a:xfrm>
            <a:custGeom>
              <a:avLst/>
              <a:gdLst/>
              <a:ahLst/>
              <a:cxnLst/>
              <a:rect r="r" b="b" t="t" l="l"/>
              <a:pathLst>
                <a:path h="774202" w="5355567">
                  <a:moveTo>
                    <a:pt x="0" y="0"/>
                  </a:moveTo>
                  <a:lnTo>
                    <a:pt x="5355567" y="0"/>
                  </a:lnTo>
                  <a:lnTo>
                    <a:pt x="5355567" y="774202"/>
                  </a:lnTo>
                  <a:lnTo>
                    <a:pt x="0" y="774202"/>
                  </a:lnTo>
                  <a:close/>
                </a:path>
              </a:pathLst>
            </a:custGeom>
            <a:solidFill>
              <a:srgbClr val="697069"/>
            </a:solidFill>
          </p:spPr>
        </p:sp>
        <p:sp>
          <p:nvSpPr>
            <p:cNvPr name="TextBox 4" id="4"/>
            <p:cNvSpPr txBox="true"/>
            <p:nvPr/>
          </p:nvSpPr>
          <p:spPr>
            <a:xfrm>
              <a:off x="0" y="-38100"/>
              <a:ext cx="5355567" cy="81230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2790" y="3897596"/>
            <a:ext cx="17402420" cy="8331409"/>
          </a:xfrm>
          <a:custGeom>
            <a:avLst/>
            <a:gdLst/>
            <a:ahLst/>
            <a:cxnLst/>
            <a:rect r="r" b="b" t="t" l="l"/>
            <a:pathLst>
              <a:path h="8331409" w="17402420">
                <a:moveTo>
                  <a:pt x="0" y="0"/>
                </a:moveTo>
                <a:lnTo>
                  <a:pt x="17402420" y="0"/>
                </a:lnTo>
                <a:lnTo>
                  <a:pt x="17402420" y="8331409"/>
                </a:lnTo>
                <a:lnTo>
                  <a:pt x="0" y="833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691669" y="773283"/>
            <a:ext cx="8904662" cy="2295525"/>
          </a:xfrm>
          <a:prstGeom prst="rect">
            <a:avLst/>
          </a:prstGeom>
        </p:spPr>
        <p:txBody>
          <a:bodyPr anchor="t" rtlCol="false" tIns="0" lIns="0" bIns="0" rIns="0">
            <a:spAutoFit/>
          </a:bodyPr>
          <a:lstStyle/>
          <a:p>
            <a:pPr algn="ctr">
              <a:lnSpc>
                <a:spcPts val="16800"/>
              </a:lnSpc>
            </a:pPr>
            <a:r>
              <a:rPr lang="en-US" sz="12000" b="true">
                <a:solidFill>
                  <a:srgbClr val="000000"/>
                </a:solidFill>
                <a:latin typeface="Kollektif Bold"/>
                <a:ea typeface="Kollektif Bold"/>
                <a:cs typeface="Kollektif Bold"/>
                <a:sym typeface="Kollektif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CCCB6"/>
        </a:solidFill>
      </p:bgPr>
    </p:bg>
    <p:spTree>
      <p:nvGrpSpPr>
        <p:cNvPr id="1" name=""/>
        <p:cNvGrpSpPr/>
        <p:nvPr/>
      </p:nvGrpSpPr>
      <p:grpSpPr>
        <a:xfrm>
          <a:off x="0" y="0"/>
          <a:ext cx="0" cy="0"/>
          <a:chOff x="0" y="0"/>
          <a:chExt cx="0" cy="0"/>
        </a:xfrm>
      </p:grpSpPr>
      <p:grpSp>
        <p:nvGrpSpPr>
          <p:cNvPr name="Group 2" id="2"/>
          <p:cNvGrpSpPr/>
          <p:nvPr/>
        </p:nvGrpSpPr>
        <p:grpSpPr>
          <a:xfrm rot="0">
            <a:off x="7867600" y="1351870"/>
            <a:ext cx="901947" cy="936200"/>
            <a:chOff x="0" y="0"/>
            <a:chExt cx="237550" cy="246571"/>
          </a:xfrm>
        </p:grpSpPr>
        <p:sp>
          <p:nvSpPr>
            <p:cNvPr name="Freeform 3" id="3"/>
            <p:cNvSpPr/>
            <p:nvPr/>
          </p:nvSpPr>
          <p:spPr>
            <a:xfrm flipH="false" flipV="false" rot="0">
              <a:off x="0" y="0"/>
              <a:ext cx="237550" cy="246571"/>
            </a:xfrm>
            <a:custGeom>
              <a:avLst/>
              <a:gdLst/>
              <a:ahLst/>
              <a:cxnLst/>
              <a:rect r="r" b="b" t="t" l="l"/>
              <a:pathLst>
                <a:path h="246571" w="237550">
                  <a:moveTo>
                    <a:pt x="0" y="0"/>
                  </a:moveTo>
                  <a:lnTo>
                    <a:pt x="237550" y="0"/>
                  </a:lnTo>
                  <a:lnTo>
                    <a:pt x="237550" y="246571"/>
                  </a:lnTo>
                  <a:lnTo>
                    <a:pt x="0" y="246571"/>
                  </a:lnTo>
                  <a:close/>
                </a:path>
              </a:pathLst>
            </a:custGeom>
            <a:solidFill>
              <a:srgbClr val="5B352E"/>
            </a:solidFill>
          </p:spPr>
        </p:sp>
        <p:sp>
          <p:nvSpPr>
            <p:cNvPr name="TextBox 4" id="4"/>
            <p:cNvSpPr txBox="true"/>
            <p:nvPr/>
          </p:nvSpPr>
          <p:spPr>
            <a:xfrm>
              <a:off x="0" y="-38100"/>
              <a:ext cx="237550" cy="2846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867600" y="2240445"/>
            <a:ext cx="9391700" cy="47625"/>
            <a:chOff x="0" y="0"/>
            <a:chExt cx="2473534" cy="12543"/>
          </a:xfrm>
        </p:grpSpPr>
        <p:sp>
          <p:nvSpPr>
            <p:cNvPr name="Freeform 6" id="6"/>
            <p:cNvSpPr/>
            <p:nvPr/>
          </p:nvSpPr>
          <p:spPr>
            <a:xfrm flipH="false" flipV="false" rot="0">
              <a:off x="0" y="0"/>
              <a:ext cx="2473534" cy="12543"/>
            </a:xfrm>
            <a:custGeom>
              <a:avLst/>
              <a:gdLst/>
              <a:ahLst/>
              <a:cxnLst/>
              <a:rect r="r" b="b" t="t" l="l"/>
              <a:pathLst>
                <a:path h="12543" w="2473534">
                  <a:moveTo>
                    <a:pt x="0" y="0"/>
                  </a:moveTo>
                  <a:lnTo>
                    <a:pt x="2473534" y="0"/>
                  </a:lnTo>
                  <a:lnTo>
                    <a:pt x="2473534" y="12543"/>
                  </a:lnTo>
                  <a:lnTo>
                    <a:pt x="0" y="12543"/>
                  </a:lnTo>
                  <a:close/>
                </a:path>
              </a:pathLst>
            </a:custGeom>
            <a:solidFill>
              <a:srgbClr val="5B352E"/>
            </a:solidFill>
          </p:spPr>
        </p:sp>
        <p:sp>
          <p:nvSpPr>
            <p:cNvPr name="TextBox 7" id="7"/>
            <p:cNvSpPr txBox="true"/>
            <p:nvPr/>
          </p:nvSpPr>
          <p:spPr>
            <a:xfrm>
              <a:off x="0" y="-38100"/>
              <a:ext cx="2473534"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994654" y="1509488"/>
            <a:ext cx="689730" cy="585408"/>
          </a:xfrm>
          <a:custGeom>
            <a:avLst/>
            <a:gdLst/>
            <a:ahLst/>
            <a:cxnLst/>
            <a:rect r="r" b="b" t="t" l="l"/>
            <a:pathLst>
              <a:path h="585408" w="689730">
                <a:moveTo>
                  <a:pt x="0" y="0"/>
                </a:moveTo>
                <a:lnTo>
                  <a:pt x="689730" y="0"/>
                </a:lnTo>
                <a:lnTo>
                  <a:pt x="689730" y="585409"/>
                </a:lnTo>
                <a:lnTo>
                  <a:pt x="0" y="585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1082047"/>
            <a:ext cx="5212361" cy="8176253"/>
          </a:xfrm>
          <a:custGeom>
            <a:avLst/>
            <a:gdLst/>
            <a:ahLst/>
            <a:cxnLst/>
            <a:rect r="r" b="b" t="t" l="l"/>
            <a:pathLst>
              <a:path h="8176253" w="5212361">
                <a:moveTo>
                  <a:pt x="0" y="0"/>
                </a:moveTo>
                <a:lnTo>
                  <a:pt x="5212361" y="0"/>
                </a:lnTo>
                <a:lnTo>
                  <a:pt x="5212361" y="8176253"/>
                </a:lnTo>
                <a:lnTo>
                  <a:pt x="0" y="8176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7867600" y="2586320"/>
            <a:ext cx="9391700" cy="7177981"/>
            <a:chOff x="0" y="0"/>
            <a:chExt cx="2473534" cy="1890497"/>
          </a:xfrm>
        </p:grpSpPr>
        <p:sp>
          <p:nvSpPr>
            <p:cNvPr name="Freeform 11" id="11"/>
            <p:cNvSpPr/>
            <p:nvPr/>
          </p:nvSpPr>
          <p:spPr>
            <a:xfrm flipH="false" flipV="false" rot="0">
              <a:off x="0" y="0"/>
              <a:ext cx="2473534" cy="1890497"/>
            </a:xfrm>
            <a:custGeom>
              <a:avLst/>
              <a:gdLst/>
              <a:ahLst/>
              <a:cxnLst/>
              <a:rect r="r" b="b" t="t" l="l"/>
              <a:pathLst>
                <a:path h="1890497" w="2473534">
                  <a:moveTo>
                    <a:pt x="42041" y="0"/>
                  </a:moveTo>
                  <a:lnTo>
                    <a:pt x="2431493" y="0"/>
                  </a:lnTo>
                  <a:cubicBezTo>
                    <a:pt x="2442643" y="0"/>
                    <a:pt x="2453336" y="4429"/>
                    <a:pt x="2461221" y="12314"/>
                  </a:cubicBezTo>
                  <a:cubicBezTo>
                    <a:pt x="2469105" y="20198"/>
                    <a:pt x="2473534" y="30891"/>
                    <a:pt x="2473534" y="42041"/>
                  </a:cubicBezTo>
                  <a:lnTo>
                    <a:pt x="2473534" y="1848456"/>
                  </a:lnTo>
                  <a:cubicBezTo>
                    <a:pt x="2473534" y="1859606"/>
                    <a:pt x="2469105" y="1870299"/>
                    <a:pt x="2461221" y="1878184"/>
                  </a:cubicBezTo>
                  <a:cubicBezTo>
                    <a:pt x="2453336" y="1886068"/>
                    <a:pt x="2442643" y="1890497"/>
                    <a:pt x="2431493" y="1890497"/>
                  </a:cubicBezTo>
                  <a:lnTo>
                    <a:pt x="42041" y="1890497"/>
                  </a:lnTo>
                  <a:cubicBezTo>
                    <a:pt x="30891" y="1890497"/>
                    <a:pt x="20198" y="1886068"/>
                    <a:pt x="12314" y="1878184"/>
                  </a:cubicBezTo>
                  <a:cubicBezTo>
                    <a:pt x="4429" y="1870299"/>
                    <a:pt x="0" y="1859606"/>
                    <a:pt x="0" y="1848456"/>
                  </a:cubicBezTo>
                  <a:lnTo>
                    <a:pt x="0" y="42041"/>
                  </a:lnTo>
                  <a:cubicBezTo>
                    <a:pt x="0" y="30891"/>
                    <a:pt x="4429" y="20198"/>
                    <a:pt x="12314" y="12314"/>
                  </a:cubicBezTo>
                  <a:cubicBezTo>
                    <a:pt x="20198" y="4429"/>
                    <a:pt x="30891" y="0"/>
                    <a:pt x="42041" y="0"/>
                  </a:cubicBezTo>
                  <a:close/>
                </a:path>
              </a:pathLst>
            </a:custGeom>
            <a:solidFill>
              <a:srgbClr val="E9DBC6"/>
            </a:solidFill>
          </p:spPr>
        </p:sp>
        <p:sp>
          <p:nvSpPr>
            <p:cNvPr name="TextBox 12" id="12"/>
            <p:cNvSpPr txBox="true"/>
            <p:nvPr/>
          </p:nvSpPr>
          <p:spPr>
            <a:xfrm>
              <a:off x="0" y="-38100"/>
              <a:ext cx="2473534" cy="192859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8101427" y="2516411"/>
            <a:ext cx="8924045" cy="7247890"/>
          </a:xfrm>
          <a:prstGeom prst="rect">
            <a:avLst/>
          </a:prstGeom>
        </p:spPr>
        <p:txBody>
          <a:bodyPr anchor="t" rtlCol="false" tIns="0" lIns="0" bIns="0" rIns="0">
            <a:spAutoFit/>
          </a:bodyPr>
          <a:lstStyle/>
          <a:p>
            <a:pPr algn="l">
              <a:lnSpc>
                <a:spcPts val="4759"/>
              </a:lnSpc>
            </a:pPr>
            <a:r>
              <a:rPr lang="en-US" sz="3399">
                <a:solidFill>
                  <a:srgbClr val="282027"/>
                </a:solidFill>
                <a:latin typeface="Kollektif"/>
                <a:ea typeface="Kollektif"/>
                <a:cs typeface="Kollektif"/>
                <a:sym typeface="Kollektif"/>
              </a:rPr>
              <a:t>•Pakistan faces a wide range of social issues, deeply rooted in its historical, cultural, and economic contexts. These challenges impact the country's development and require both social and political awareness to address effectively. Some of the most significant ones include:</a:t>
            </a:r>
          </a:p>
          <a:p>
            <a:pPr algn="l" marL="734059" indent="-367030" lvl="1">
              <a:lnSpc>
                <a:spcPts val="4759"/>
              </a:lnSpc>
              <a:buFont typeface="Arial"/>
              <a:buChar char="•"/>
            </a:pPr>
            <a:r>
              <a:rPr lang="en-US" sz="3399">
                <a:solidFill>
                  <a:srgbClr val="282027"/>
                </a:solidFill>
                <a:latin typeface="Kollektif"/>
                <a:ea typeface="Kollektif"/>
                <a:cs typeface="Kollektif"/>
                <a:sym typeface="Kollektif"/>
              </a:rPr>
              <a:t>1 </a:t>
            </a:r>
            <a:r>
              <a:rPr lang="en-US" b="true" sz="3399">
                <a:solidFill>
                  <a:srgbClr val="282027"/>
                </a:solidFill>
                <a:latin typeface="Kollektif Bold"/>
                <a:ea typeface="Kollektif Bold"/>
                <a:cs typeface="Kollektif Bold"/>
                <a:sym typeface="Kollektif Bold"/>
              </a:rPr>
              <a:t>Poverty and Economic Inequality:</a:t>
            </a:r>
          </a:p>
          <a:p>
            <a:pPr algn="l">
              <a:lnSpc>
                <a:spcPts val="4759"/>
              </a:lnSpc>
            </a:pPr>
            <a:r>
              <a:rPr lang="en-US" sz="3399">
                <a:solidFill>
                  <a:srgbClr val="282027"/>
                </a:solidFill>
                <a:latin typeface="Kollektif"/>
                <a:ea typeface="Kollektif"/>
                <a:cs typeface="Kollektif"/>
                <a:sym typeface="Kollektif"/>
              </a:rPr>
              <a:t>A large portion of Pakistan’s population lives below the poverty line. Economic disparity between different regions and communities exacerbates social unrest.</a:t>
            </a:r>
          </a:p>
        </p:txBody>
      </p:sp>
      <p:sp>
        <p:nvSpPr>
          <p:cNvPr name="TextBox 14" id="14"/>
          <p:cNvSpPr txBox="true"/>
          <p:nvPr/>
        </p:nvSpPr>
        <p:spPr>
          <a:xfrm rot="0">
            <a:off x="9055240" y="1291030"/>
            <a:ext cx="8204060" cy="798195"/>
          </a:xfrm>
          <a:prstGeom prst="rect">
            <a:avLst/>
          </a:prstGeom>
        </p:spPr>
        <p:txBody>
          <a:bodyPr anchor="t" rtlCol="false" tIns="0" lIns="0" bIns="0" rIns="0">
            <a:spAutoFit/>
          </a:bodyPr>
          <a:lstStyle/>
          <a:p>
            <a:pPr algn="l">
              <a:lnSpc>
                <a:spcPts val="5880"/>
              </a:lnSpc>
            </a:pPr>
            <a:r>
              <a:rPr lang="en-US" sz="4200" b="true">
                <a:solidFill>
                  <a:srgbClr val="282027"/>
                </a:solidFill>
                <a:latin typeface="Kollektif Bold"/>
                <a:ea typeface="Kollektif Bold"/>
                <a:cs typeface="Kollektif Bold"/>
                <a:sym typeface="Kollektif Bold"/>
              </a:rPr>
              <a:t>Social Issues in Pakistan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B18E"/>
        </a:solidFill>
      </p:bgPr>
    </p:bg>
    <p:spTree>
      <p:nvGrpSpPr>
        <p:cNvPr id="1" name=""/>
        <p:cNvGrpSpPr/>
        <p:nvPr/>
      </p:nvGrpSpPr>
      <p:grpSpPr>
        <a:xfrm>
          <a:off x="0" y="0"/>
          <a:ext cx="0" cy="0"/>
          <a:chOff x="0" y="0"/>
          <a:chExt cx="0" cy="0"/>
        </a:xfrm>
      </p:grpSpPr>
      <p:grpSp>
        <p:nvGrpSpPr>
          <p:cNvPr name="Group 2" id="2"/>
          <p:cNvGrpSpPr/>
          <p:nvPr/>
        </p:nvGrpSpPr>
        <p:grpSpPr>
          <a:xfrm rot="0">
            <a:off x="1028700" y="1132126"/>
            <a:ext cx="11763370" cy="47625"/>
            <a:chOff x="0" y="0"/>
            <a:chExt cx="3098171" cy="12543"/>
          </a:xfrm>
        </p:grpSpPr>
        <p:sp>
          <p:nvSpPr>
            <p:cNvPr name="Freeform 3" id="3"/>
            <p:cNvSpPr/>
            <p:nvPr/>
          </p:nvSpPr>
          <p:spPr>
            <a:xfrm flipH="false" flipV="false" rot="0">
              <a:off x="0" y="0"/>
              <a:ext cx="3098171" cy="12543"/>
            </a:xfrm>
            <a:custGeom>
              <a:avLst/>
              <a:gdLst/>
              <a:ahLst/>
              <a:cxnLst/>
              <a:rect r="r" b="b" t="t" l="l"/>
              <a:pathLst>
                <a:path h="12543" w="3098171">
                  <a:moveTo>
                    <a:pt x="0" y="0"/>
                  </a:moveTo>
                  <a:lnTo>
                    <a:pt x="3098171" y="0"/>
                  </a:lnTo>
                  <a:lnTo>
                    <a:pt x="3098171" y="12543"/>
                  </a:lnTo>
                  <a:lnTo>
                    <a:pt x="0" y="12543"/>
                  </a:lnTo>
                  <a:close/>
                </a:path>
              </a:pathLst>
            </a:custGeom>
            <a:solidFill>
              <a:srgbClr val="5B352E"/>
            </a:solidFill>
          </p:spPr>
        </p:sp>
        <p:sp>
          <p:nvSpPr>
            <p:cNvPr name="TextBox 4" id="4"/>
            <p:cNvSpPr txBox="true"/>
            <p:nvPr/>
          </p:nvSpPr>
          <p:spPr>
            <a:xfrm>
              <a:off x="0" y="-38100"/>
              <a:ext cx="309817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006490" y="2467781"/>
            <a:ext cx="6067573" cy="7433474"/>
          </a:xfrm>
          <a:custGeom>
            <a:avLst/>
            <a:gdLst/>
            <a:ahLst/>
            <a:cxnLst/>
            <a:rect r="r" b="b" t="t" l="l"/>
            <a:pathLst>
              <a:path h="7433474" w="6067573">
                <a:moveTo>
                  <a:pt x="0" y="0"/>
                </a:moveTo>
                <a:lnTo>
                  <a:pt x="6067573" y="0"/>
                </a:lnTo>
                <a:lnTo>
                  <a:pt x="6067573" y="7433474"/>
                </a:lnTo>
                <a:lnTo>
                  <a:pt x="0" y="7433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394325"/>
            <a:ext cx="9977790" cy="8120350"/>
            <a:chOff x="0" y="0"/>
            <a:chExt cx="2627895" cy="2138693"/>
          </a:xfrm>
        </p:grpSpPr>
        <p:sp>
          <p:nvSpPr>
            <p:cNvPr name="Freeform 7" id="7"/>
            <p:cNvSpPr/>
            <p:nvPr/>
          </p:nvSpPr>
          <p:spPr>
            <a:xfrm flipH="false" flipV="false" rot="0">
              <a:off x="0" y="0"/>
              <a:ext cx="2627895" cy="2138693"/>
            </a:xfrm>
            <a:custGeom>
              <a:avLst/>
              <a:gdLst/>
              <a:ahLst/>
              <a:cxnLst/>
              <a:rect r="r" b="b" t="t" l="l"/>
              <a:pathLst>
                <a:path h="2138693" w="2627895">
                  <a:moveTo>
                    <a:pt x="39572" y="0"/>
                  </a:moveTo>
                  <a:lnTo>
                    <a:pt x="2588324" y="0"/>
                  </a:lnTo>
                  <a:cubicBezTo>
                    <a:pt x="2610178" y="0"/>
                    <a:pt x="2627895" y="17717"/>
                    <a:pt x="2627895" y="39572"/>
                  </a:cubicBezTo>
                  <a:lnTo>
                    <a:pt x="2627895" y="2099121"/>
                  </a:lnTo>
                  <a:cubicBezTo>
                    <a:pt x="2627895" y="2109616"/>
                    <a:pt x="2623726" y="2119681"/>
                    <a:pt x="2616305" y="2127103"/>
                  </a:cubicBezTo>
                  <a:cubicBezTo>
                    <a:pt x="2608884" y="2134524"/>
                    <a:pt x="2598819" y="2138693"/>
                    <a:pt x="2588324" y="2138693"/>
                  </a:cubicBezTo>
                  <a:lnTo>
                    <a:pt x="39572" y="2138693"/>
                  </a:lnTo>
                  <a:cubicBezTo>
                    <a:pt x="17717" y="2138693"/>
                    <a:pt x="0" y="2120976"/>
                    <a:pt x="0" y="2099121"/>
                  </a:cubicBezTo>
                  <a:lnTo>
                    <a:pt x="0" y="39572"/>
                  </a:lnTo>
                  <a:cubicBezTo>
                    <a:pt x="0" y="17717"/>
                    <a:pt x="17717" y="0"/>
                    <a:pt x="39572" y="0"/>
                  </a:cubicBezTo>
                  <a:close/>
                </a:path>
              </a:pathLst>
            </a:custGeom>
            <a:solidFill>
              <a:srgbClr val="F0C3A6"/>
            </a:solidFill>
          </p:spPr>
        </p:sp>
        <p:sp>
          <p:nvSpPr>
            <p:cNvPr name="TextBox 8" id="8"/>
            <p:cNvSpPr txBox="true"/>
            <p:nvPr/>
          </p:nvSpPr>
          <p:spPr>
            <a:xfrm>
              <a:off x="0" y="-38100"/>
              <a:ext cx="2627895" cy="217679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12197" y="1684110"/>
            <a:ext cx="9546943" cy="7709535"/>
          </a:xfrm>
          <a:prstGeom prst="rect">
            <a:avLst/>
          </a:prstGeom>
        </p:spPr>
        <p:txBody>
          <a:bodyPr anchor="t" rtlCol="false" tIns="0" lIns="0" bIns="0" rIns="0">
            <a:spAutoFit/>
          </a:bodyPr>
          <a:lstStyle/>
          <a:p>
            <a:pPr algn="l">
              <a:lnSpc>
                <a:spcPts val="5040"/>
              </a:lnSpc>
            </a:pPr>
            <a:r>
              <a:rPr lang="en-US" sz="3600" b="true">
                <a:solidFill>
                  <a:srgbClr val="282027"/>
                </a:solidFill>
                <a:latin typeface="Kollektif Bold"/>
                <a:ea typeface="Kollektif Bold"/>
                <a:cs typeface="Kollektif Bold"/>
                <a:sym typeface="Kollektif Bold"/>
              </a:rPr>
              <a:t>2. Education System:</a:t>
            </a:r>
          </a:p>
          <a:p>
            <a:pPr algn="l">
              <a:lnSpc>
                <a:spcPts val="5040"/>
              </a:lnSpc>
            </a:pPr>
            <a:r>
              <a:rPr lang="en-US" sz="3600">
                <a:solidFill>
                  <a:srgbClr val="282027"/>
                </a:solidFill>
                <a:latin typeface="Kollektif"/>
                <a:ea typeface="Kollektif"/>
                <a:cs typeface="Kollektif"/>
                <a:sym typeface="Kollektif"/>
              </a:rPr>
              <a:t>•Despite progress in education, the quality of education remains a major issue. There is a shortage of qualified teachers, a lack of infrastructure, and gender disparities in access to education, especially in rural areas.</a:t>
            </a:r>
          </a:p>
          <a:p>
            <a:pPr algn="l">
              <a:lnSpc>
                <a:spcPts val="5040"/>
              </a:lnSpc>
            </a:pPr>
            <a:r>
              <a:rPr lang="en-US" sz="3600" b="true">
                <a:solidFill>
                  <a:srgbClr val="282027"/>
                </a:solidFill>
                <a:latin typeface="Kollektif Bold"/>
                <a:ea typeface="Kollektif Bold"/>
                <a:cs typeface="Kollektif Bold"/>
                <a:sym typeface="Kollektif Bold"/>
              </a:rPr>
              <a:t>3. Healthcare System:</a:t>
            </a:r>
          </a:p>
          <a:p>
            <a:pPr algn="l">
              <a:lnSpc>
                <a:spcPts val="5040"/>
              </a:lnSpc>
            </a:pPr>
            <a:r>
              <a:rPr lang="en-US" sz="3600">
                <a:solidFill>
                  <a:srgbClr val="282027"/>
                </a:solidFill>
                <a:latin typeface="Kollektif"/>
                <a:ea typeface="Kollektif"/>
                <a:cs typeface="Kollektif"/>
                <a:sym typeface="Kollektif"/>
              </a:rPr>
              <a:t>Access to quality healthcare is limited, especially in rural areas. The healthcare system is underfunded and lacks modern facilities, contributing to high rates of preventable diseases and deaths.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D3CD99"/>
        </a:solidFill>
      </p:bgPr>
    </p:bg>
    <p:spTree>
      <p:nvGrpSpPr>
        <p:cNvPr id="1" name=""/>
        <p:cNvGrpSpPr/>
        <p:nvPr/>
      </p:nvGrpSpPr>
      <p:grpSpPr>
        <a:xfrm>
          <a:off x="0" y="0"/>
          <a:ext cx="0" cy="0"/>
          <a:chOff x="0" y="0"/>
          <a:chExt cx="0" cy="0"/>
        </a:xfrm>
      </p:grpSpPr>
      <p:grpSp>
        <p:nvGrpSpPr>
          <p:cNvPr name="Group 2" id="2"/>
          <p:cNvGrpSpPr/>
          <p:nvPr/>
        </p:nvGrpSpPr>
        <p:grpSpPr>
          <a:xfrm rot="0">
            <a:off x="1028700" y="1917275"/>
            <a:ext cx="9311192" cy="47625"/>
            <a:chOff x="0" y="0"/>
            <a:chExt cx="2452330" cy="12543"/>
          </a:xfrm>
        </p:grpSpPr>
        <p:sp>
          <p:nvSpPr>
            <p:cNvPr name="Freeform 3" id="3"/>
            <p:cNvSpPr/>
            <p:nvPr/>
          </p:nvSpPr>
          <p:spPr>
            <a:xfrm flipH="false" flipV="false" rot="0">
              <a:off x="0" y="0"/>
              <a:ext cx="2452330" cy="12543"/>
            </a:xfrm>
            <a:custGeom>
              <a:avLst/>
              <a:gdLst/>
              <a:ahLst/>
              <a:cxnLst/>
              <a:rect r="r" b="b" t="t" l="l"/>
              <a:pathLst>
                <a:path h="12543" w="2452330">
                  <a:moveTo>
                    <a:pt x="0" y="0"/>
                  </a:moveTo>
                  <a:lnTo>
                    <a:pt x="2452330" y="0"/>
                  </a:lnTo>
                  <a:lnTo>
                    <a:pt x="2452330" y="12543"/>
                  </a:lnTo>
                  <a:lnTo>
                    <a:pt x="0" y="12543"/>
                  </a:lnTo>
                  <a:close/>
                </a:path>
              </a:pathLst>
            </a:custGeom>
            <a:solidFill>
              <a:srgbClr val="5B352E"/>
            </a:solidFill>
          </p:spPr>
        </p:sp>
        <p:sp>
          <p:nvSpPr>
            <p:cNvPr name="TextBox 4" id="4"/>
            <p:cNvSpPr txBox="true"/>
            <p:nvPr/>
          </p:nvSpPr>
          <p:spPr>
            <a:xfrm>
              <a:off x="0" y="-38100"/>
              <a:ext cx="2452330"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55754" y="2402070"/>
            <a:ext cx="14818610" cy="6699219"/>
            <a:chOff x="0" y="0"/>
            <a:chExt cx="3902844" cy="1764403"/>
          </a:xfrm>
        </p:grpSpPr>
        <p:sp>
          <p:nvSpPr>
            <p:cNvPr name="Freeform 6" id="6"/>
            <p:cNvSpPr/>
            <p:nvPr/>
          </p:nvSpPr>
          <p:spPr>
            <a:xfrm flipH="false" flipV="false" rot="0">
              <a:off x="0" y="0"/>
              <a:ext cx="3902844" cy="1764404"/>
            </a:xfrm>
            <a:custGeom>
              <a:avLst/>
              <a:gdLst/>
              <a:ahLst/>
              <a:cxnLst/>
              <a:rect r="r" b="b" t="t" l="l"/>
              <a:pathLst>
                <a:path h="1764404" w="3902844">
                  <a:moveTo>
                    <a:pt x="26645" y="0"/>
                  </a:moveTo>
                  <a:lnTo>
                    <a:pt x="3876199" y="0"/>
                  </a:lnTo>
                  <a:cubicBezTo>
                    <a:pt x="3883265" y="0"/>
                    <a:pt x="3890043" y="2807"/>
                    <a:pt x="3895039" y="7804"/>
                  </a:cubicBezTo>
                  <a:cubicBezTo>
                    <a:pt x="3900036" y="12801"/>
                    <a:pt x="3902844" y="19578"/>
                    <a:pt x="3902844" y="26645"/>
                  </a:cubicBezTo>
                  <a:lnTo>
                    <a:pt x="3902844" y="1737759"/>
                  </a:lnTo>
                  <a:cubicBezTo>
                    <a:pt x="3902844" y="1752474"/>
                    <a:pt x="3890914" y="1764404"/>
                    <a:pt x="3876199" y="1764404"/>
                  </a:cubicBezTo>
                  <a:lnTo>
                    <a:pt x="26645" y="1764404"/>
                  </a:lnTo>
                  <a:cubicBezTo>
                    <a:pt x="19578" y="1764404"/>
                    <a:pt x="12801" y="1761596"/>
                    <a:pt x="7804" y="1756600"/>
                  </a:cubicBezTo>
                  <a:cubicBezTo>
                    <a:pt x="2807" y="1751603"/>
                    <a:pt x="0" y="1744825"/>
                    <a:pt x="0" y="1737759"/>
                  </a:cubicBezTo>
                  <a:lnTo>
                    <a:pt x="0" y="26645"/>
                  </a:lnTo>
                  <a:cubicBezTo>
                    <a:pt x="0" y="19578"/>
                    <a:pt x="2807" y="12801"/>
                    <a:pt x="7804" y="7804"/>
                  </a:cubicBezTo>
                  <a:cubicBezTo>
                    <a:pt x="12801" y="2807"/>
                    <a:pt x="19578" y="0"/>
                    <a:pt x="26645" y="0"/>
                  </a:cubicBezTo>
                  <a:close/>
                </a:path>
              </a:pathLst>
            </a:custGeom>
            <a:solidFill>
              <a:srgbClr val="E0D999"/>
            </a:solidFill>
          </p:spPr>
        </p:sp>
        <p:sp>
          <p:nvSpPr>
            <p:cNvPr name="TextBox 7" id="7"/>
            <p:cNvSpPr txBox="true"/>
            <p:nvPr/>
          </p:nvSpPr>
          <p:spPr>
            <a:xfrm>
              <a:off x="0" y="-38100"/>
              <a:ext cx="3902844" cy="180250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17793" y="2840220"/>
            <a:ext cx="13318590" cy="5795010"/>
          </a:xfrm>
          <a:prstGeom prst="rect">
            <a:avLst/>
          </a:prstGeom>
        </p:spPr>
        <p:txBody>
          <a:bodyPr anchor="t" rtlCol="false" tIns="0" lIns="0" bIns="0" rIns="0">
            <a:spAutoFit/>
          </a:bodyPr>
          <a:lstStyle/>
          <a:p>
            <a:pPr algn="l">
              <a:lnSpc>
                <a:spcPts val="5040"/>
              </a:lnSpc>
            </a:pPr>
            <a:r>
              <a:rPr lang="en-US" sz="3600" b="true">
                <a:solidFill>
                  <a:srgbClr val="282027"/>
                </a:solidFill>
                <a:latin typeface="Kollektif Bold"/>
                <a:ea typeface="Kollektif Bold"/>
                <a:cs typeface="Kollektif Bold"/>
                <a:sym typeface="Kollektif Bold"/>
              </a:rPr>
              <a:t>4. Gender Inequality:</a:t>
            </a:r>
          </a:p>
          <a:p>
            <a:pPr algn="l">
              <a:lnSpc>
                <a:spcPts val="5040"/>
              </a:lnSpc>
            </a:pPr>
            <a:r>
              <a:rPr lang="en-US" sz="3600">
                <a:solidFill>
                  <a:srgbClr val="282027"/>
                </a:solidFill>
                <a:latin typeface="Kollektif"/>
                <a:ea typeface="Kollektif"/>
                <a:cs typeface="Kollektif"/>
                <a:sym typeface="Kollektif"/>
              </a:rPr>
              <a:t>•Women and girls in Pakistan face discrimination in various sectors, including education, employment, and healthcare. Gender-based violence, early marriage, and lack of access to basic rights remain critical issues.</a:t>
            </a:r>
          </a:p>
          <a:p>
            <a:pPr algn="l">
              <a:lnSpc>
                <a:spcPts val="5040"/>
              </a:lnSpc>
            </a:pPr>
            <a:r>
              <a:rPr lang="en-US" sz="3600" b="true">
                <a:solidFill>
                  <a:srgbClr val="282027"/>
                </a:solidFill>
                <a:latin typeface="Kollektif Bold"/>
                <a:ea typeface="Kollektif Bold"/>
                <a:cs typeface="Kollektif Bold"/>
                <a:sym typeface="Kollektif Bold"/>
              </a:rPr>
              <a:t>5. Child Labor and Exploitation:</a:t>
            </a:r>
          </a:p>
          <a:p>
            <a:pPr algn="l">
              <a:lnSpc>
                <a:spcPts val="5040"/>
              </a:lnSpc>
            </a:pPr>
            <a:r>
              <a:rPr lang="en-US" sz="3600">
                <a:solidFill>
                  <a:srgbClr val="282027"/>
                </a:solidFill>
                <a:latin typeface="Kollektif"/>
                <a:ea typeface="Kollektif"/>
                <a:cs typeface="Kollektif"/>
                <a:sym typeface="Kollektif"/>
              </a:rPr>
              <a:t>Child labor is widespread, with many children working in factories, fields, and homes instead of attending school. They often face exploitation and abuse.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CCCB6"/>
        </a:solidFill>
      </p:bgPr>
    </p:bg>
    <p:spTree>
      <p:nvGrpSpPr>
        <p:cNvPr id="1" name=""/>
        <p:cNvGrpSpPr/>
        <p:nvPr/>
      </p:nvGrpSpPr>
      <p:grpSpPr>
        <a:xfrm>
          <a:off x="0" y="0"/>
          <a:ext cx="0" cy="0"/>
          <a:chOff x="0" y="0"/>
          <a:chExt cx="0" cy="0"/>
        </a:xfrm>
      </p:grpSpPr>
      <p:grpSp>
        <p:nvGrpSpPr>
          <p:cNvPr name="Group 2" id="2"/>
          <p:cNvGrpSpPr/>
          <p:nvPr/>
        </p:nvGrpSpPr>
        <p:grpSpPr>
          <a:xfrm rot="0">
            <a:off x="1028700" y="1917275"/>
            <a:ext cx="16230600" cy="47625"/>
            <a:chOff x="0" y="0"/>
            <a:chExt cx="4274726" cy="12543"/>
          </a:xfrm>
        </p:grpSpPr>
        <p:sp>
          <p:nvSpPr>
            <p:cNvPr name="Freeform 3" id="3"/>
            <p:cNvSpPr/>
            <p:nvPr/>
          </p:nvSpPr>
          <p:spPr>
            <a:xfrm flipH="false" flipV="false" rot="0">
              <a:off x="0" y="0"/>
              <a:ext cx="4274726" cy="12543"/>
            </a:xfrm>
            <a:custGeom>
              <a:avLst/>
              <a:gdLst/>
              <a:ahLst/>
              <a:cxnLst/>
              <a:rect r="r" b="b" t="t" l="l"/>
              <a:pathLst>
                <a:path h="12543" w="4274726">
                  <a:moveTo>
                    <a:pt x="0" y="0"/>
                  </a:moveTo>
                  <a:lnTo>
                    <a:pt x="4274726" y="0"/>
                  </a:lnTo>
                  <a:lnTo>
                    <a:pt x="4274726" y="12543"/>
                  </a:lnTo>
                  <a:lnTo>
                    <a:pt x="0" y="12543"/>
                  </a:lnTo>
                  <a:close/>
                </a:path>
              </a:pathLst>
            </a:custGeom>
            <a:solidFill>
              <a:srgbClr val="5B352E"/>
            </a:solidFill>
          </p:spPr>
        </p:sp>
        <p:sp>
          <p:nvSpPr>
            <p:cNvPr name="TextBox 4" id="4"/>
            <p:cNvSpPr txBox="true"/>
            <p:nvPr/>
          </p:nvSpPr>
          <p:spPr>
            <a:xfrm>
              <a:off x="0" y="-38100"/>
              <a:ext cx="4274726"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001988" y="2469493"/>
            <a:ext cx="8257312" cy="6788807"/>
            <a:chOff x="0" y="0"/>
            <a:chExt cx="2174765" cy="1787998"/>
          </a:xfrm>
        </p:grpSpPr>
        <p:sp>
          <p:nvSpPr>
            <p:cNvPr name="Freeform 6" id="6"/>
            <p:cNvSpPr/>
            <p:nvPr/>
          </p:nvSpPr>
          <p:spPr>
            <a:xfrm flipH="false" flipV="false" rot="0">
              <a:off x="0" y="0"/>
              <a:ext cx="2174765" cy="1787998"/>
            </a:xfrm>
            <a:custGeom>
              <a:avLst/>
              <a:gdLst/>
              <a:ahLst/>
              <a:cxnLst/>
              <a:rect r="r" b="b" t="t" l="l"/>
              <a:pathLst>
                <a:path h="1787998" w="2174765">
                  <a:moveTo>
                    <a:pt x="47817" y="0"/>
                  </a:moveTo>
                  <a:lnTo>
                    <a:pt x="2126949" y="0"/>
                  </a:lnTo>
                  <a:cubicBezTo>
                    <a:pt x="2139630" y="0"/>
                    <a:pt x="2151793" y="5038"/>
                    <a:pt x="2160760" y="14005"/>
                  </a:cubicBezTo>
                  <a:cubicBezTo>
                    <a:pt x="2169727" y="22973"/>
                    <a:pt x="2174765" y="35135"/>
                    <a:pt x="2174765" y="47817"/>
                  </a:cubicBezTo>
                  <a:lnTo>
                    <a:pt x="2174765" y="1740182"/>
                  </a:lnTo>
                  <a:cubicBezTo>
                    <a:pt x="2174765" y="1752864"/>
                    <a:pt x="2169727" y="1765026"/>
                    <a:pt x="2160760" y="1773993"/>
                  </a:cubicBezTo>
                  <a:cubicBezTo>
                    <a:pt x="2151793" y="1782961"/>
                    <a:pt x="2139630" y="1787998"/>
                    <a:pt x="2126949" y="1787998"/>
                  </a:cubicBezTo>
                  <a:lnTo>
                    <a:pt x="47817" y="1787998"/>
                  </a:lnTo>
                  <a:cubicBezTo>
                    <a:pt x="35135" y="1787998"/>
                    <a:pt x="22973" y="1782961"/>
                    <a:pt x="14005" y="1773993"/>
                  </a:cubicBezTo>
                  <a:cubicBezTo>
                    <a:pt x="5038" y="1765026"/>
                    <a:pt x="0" y="1752864"/>
                    <a:pt x="0" y="1740182"/>
                  </a:cubicBezTo>
                  <a:lnTo>
                    <a:pt x="0" y="47817"/>
                  </a:lnTo>
                  <a:cubicBezTo>
                    <a:pt x="0" y="35135"/>
                    <a:pt x="5038" y="22973"/>
                    <a:pt x="14005" y="14005"/>
                  </a:cubicBezTo>
                  <a:cubicBezTo>
                    <a:pt x="22973" y="5038"/>
                    <a:pt x="35135" y="0"/>
                    <a:pt x="47817" y="0"/>
                  </a:cubicBezTo>
                  <a:close/>
                </a:path>
              </a:pathLst>
            </a:custGeom>
            <a:solidFill>
              <a:srgbClr val="E9DBC6"/>
            </a:solidFill>
          </p:spPr>
        </p:sp>
        <p:sp>
          <p:nvSpPr>
            <p:cNvPr name="TextBox 7" id="7"/>
            <p:cNvSpPr txBox="true"/>
            <p:nvPr/>
          </p:nvSpPr>
          <p:spPr>
            <a:xfrm>
              <a:off x="0" y="-38100"/>
              <a:ext cx="2174765" cy="182609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05895" y="2469493"/>
            <a:ext cx="6909727" cy="6788807"/>
          </a:xfrm>
          <a:custGeom>
            <a:avLst/>
            <a:gdLst/>
            <a:ahLst/>
            <a:cxnLst/>
            <a:rect r="r" b="b" t="t" l="l"/>
            <a:pathLst>
              <a:path h="6788807" w="6909727">
                <a:moveTo>
                  <a:pt x="0" y="0"/>
                </a:moveTo>
                <a:lnTo>
                  <a:pt x="6909727" y="0"/>
                </a:lnTo>
                <a:lnTo>
                  <a:pt x="6909727" y="6788807"/>
                </a:lnTo>
                <a:lnTo>
                  <a:pt x="0" y="6788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144000" y="2705480"/>
            <a:ext cx="7966224" cy="6224270"/>
          </a:xfrm>
          <a:prstGeom prst="rect">
            <a:avLst/>
          </a:prstGeom>
        </p:spPr>
        <p:txBody>
          <a:bodyPr anchor="t" rtlCol="false" tIns="0" lIns="0" bIns="0" rIns="0">
            <a:spAutoFit/>
          </a:bodyPr>
          <a:lstStyle/>
          <a:p>
            <a:pPr algn="l">
              <a:lnSpc>
                <a:spcPts val="4480"/>
              </a:lnSpc>
            </a:pPr>
            <a:r>
              <a:rPr lang="en-US" sz="3200" b="true">
                <a:solidFill>
                  <a:srgbClr val="282027"/>
                </a:solidFill>
                <a:latin typeface="Kollektif Bold"/>
                <a:ea typeface="Kollektif Bold"/>
                <a:cs typeface="Kollektif Bold"/>
                <a:sym typeface="Kollektif Bold"/>
              </a:rPr>
              <a:t>6. Environmental Issues:</a:t>
            </a:r>
          </a:p>
          <a:p>
            <a:pPr algn="l">
              <a:lnSpc>
                <a:spcPts val="4480"/>
              </a:lnSpc>
            </a:pPr>
            <a:r>
              <a:rPr lang="en-US" sz="3200">
                <a:solidFill>
                  <a:srgbClr val="282027"/>
                </a:solidFill>
                <a:latin typeface="Kollektif"/>
                <a:ea typeface="Kollektif"/>
                <a:cs typeface="Kollektif"/>
                <a:sym typeface="Kollektif"/>
              </a:rPr>
              <a:t>•Pakistan faces severe environmental challenges, including air pollution, water scarcity, deforestation, and flooding. Climate change has further intensified these problems, especially in vulnerable areas.</a:t>
            </a:r>
          </a:p>
          <a:p>
            <a:pPr algn="l">
              <a:lnSpc>
                <a:spcPts val="4480"/>
              </a:lnSpc>
            </a:pPr>
            <a:r>
              <a:rPr lang="en-US" sz="3200" b="true">
                <a:solidFill>
                  <a:srgbClr val="282027"/>
                </a:solidFill>
                <a:latin typeface="Kollektif Bold"/>
                <a:ea typeface="Kollektif Bold"/>
                <a:cs typeface="Kollektif Bold"/>
                <a:sym typeface="Kollektif Bold"/>
              </a:rPr>
              <a:t>7. Urbanization and Overpopulation:</a:t>
            </a:r>
          </a:p>
          <a:p>
            <a:pPr algn="l">
              <a:lnSpc>
                <a:spcPts val="4480"/>
              </a:lnSpc>
            </a:pPr>
            <a:r>
              <a:rPr lang="en-US" sz="3200">
                <a:solidFill>
                  <a:srgbClr val="282027"/>
                </a:solidFill>
                <a:latin typeface="Kollektif"/>
                <a:ea typeface="Kollektif"/>
                <a:cs typeface="Kollektif"/>
                <a:sym typeface="Kollektif"/>
              </a:rPr>
              <a:t>Rapid urbanization without adequate planning has led to overcrowded cities, poor housing, and a shortage of essential services like water, sanitation, and healthcare.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B18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1947" cy="936200"/>
            <a:chOff x="0" y="0"/>
            <a:chExt cx="237550" cy="246571"/>
          </a:xfrm>
        </p:grpSpPr>
        <p:sp>
          <p:nvSpPr>
            <p:cNvPr name="Freeform 3" id="3"/>
            <p:cNvSpPr/>
            <p:nvPr/>
          </p:nvSpPr>
          <p:spPr>
            <a:xfrm flipH="false" flipV="false" rot="0">
              <a:off x="0" y="0"/>
              <a:ext cx="237550" cy="246571"/>
            </a:xfrm>
            <a:custGeom>
              <a:avLst/>
              <a:gdLst/>
              <a:ahLst/>
              <a:cxnLst/>
              <a:rect r="r" b="b" t="t" l="l"/>
              <a:pathLst>
                <a:path h="246571" w="237550">
                  <a:moveTo>
                    <a:pt x="0" y="0"/>
                  </a:moveTo>
                  <a:lnTo>
                    <a:pt x="237550" y="0"/>
                  </a:lnTo>
                  <a:lnTo>
                    <a:pt x="237550" y="246571"/>
                  </a:lnTo>
                  <a:lnTo>
                    <a:pt x="0" y="246571"/>
                  </a:lnTo>
                  <a:close/>
                </a:path>
              </a:pathLst>
            </a:custGeom>
            <a:solidFill>
              <a:srgbClr val="5B352E"/>
            </a:solidFill>
          </p:spPr>
        </p:sp>
        <p:sp>
          <p:nvSpPr>
            <p:cNvPr name="TextBox 4" id="4"/>
            <p:cNvSpPr txBox="true"/>
            <p:nvPr/>
          </p:nvSpPr>
          <p:spPr>
            <a:xfrm>
              <a:off x="0" y="-38100"/>
              <a:ext cx="237550" cy="28467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1917264"/>
            <a:ext cx="9089451" cy="47635"/>
            <a:chOff x="0" y="0"/>
            <a:chExt cx="2393929" cy="12546"/>
          </a:xfrm>
        </p:grpSpPr>
        <p:sp>
          <p:nvSpPr>
            <p:cNvPr name="Freeform 6" id="6"/>
            <p:cNvSpPr/>
            <p:nvPr/>
          </p:nvSpPr>
          <p:spPr>
            <a:xfrm flipH="false" flipV="false" rot="0">
              <a:off x="0" y="0"/>
              <a:ext cx="2393929" cy="12546"/>
            </a:xfrm>
            <a:custGeom>
              <a:avLst/>
              <a:gdLst/>
              <a:ahLst/>
              <a:cxnLst/>
              <a:rect r="r" b="b" t="t" l="l"/>
              <a:pathLst>
                <a:path h="12546" w="2393929">
                  <a:moveTo>
                    <a:pt x="0" y="0"/>
                  </a:moveTo>
                  <a:lnTo>
                    <a:pt x="2393929" y="0"/>
                  </a:lnTo>
                  <a:lnTo>
                    <a:pt x="2393929" y="12546"/>
                  </a:lnTo>
                  <a:lnTo>
                    <a:pt x="0" y="12546"/>
                  </a:lnTo>
                  <a:close/>
                </a:path>
              </a:pathLst>
            </a:custGeom>
            <a:solidFill>
              <a:srgbClr val="5B352E"/>
            </a:solidFill>
          </p:spPr>
        </p:sp>
        <p:sp>
          <p:nvSpPr>
            <p:cNvPr name="TextBox 7" id="7"/>
            <p:cNvSpPr txBox="true"/>
            <p:nvPr/>
          </p:nvSpPr>
          <p:spPr>
            <a:xfrm>
              <a:off x="0" y="-38100"/>
              <a:ext cx="2393929" cy="5064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5754" y="1186318"/>
            <a:ext cx="689730" cy="585408"/>
          </a:xfrm>
          <a:custGeom>
            <a:avLst/>
            <a:gdLst/>
            <a:ahLst/>
            <a:cxnLst/>
            <a:rect r="r" b="b" t="t" l="l"/>
            <a:pathLst>
              <a:path h="585408" w="689730">
                <a:moveTo>
                  <a:pt x="0" y="0"/>
                </a:moveTo>
                <a:lnTo>
                  <a:pt x="689730" y="0"/>
                </a:lnTo>
                <a:lnTo>
                  <a:pt x="689730" y="585409"/>
                </a:lnTo>
                <a:lnTo>
                  <a:pt x="0" y="585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60000" y="1964900"/>
            <a:ext cx="5399300" cy="7525156"/>
          </a:xfrm>
          <a:custGeom>
            <a:avLst/>
            <a:gdLst/>
            <a:ahLst/>
            <a:cxnLst/>
            <a:rect r="r" b="b" t="t" l="l"/>
            <a:pathLst>
              <a:path h="7525156" w="5399300">
                <a:moveTo>
                  <a:pt x="0" y="0"/>
                </a:moveTo>
                <a:lnTo>
                  <a:pt x="5399300" y="0"/>
                </a:lnTo>
                <a:lnTo>
                  <a:pt x="5399300" y="7525156"/>
                </a:lnTo>
                <a:lnTo>
                  <a:pt x="0" y="7525156"/>
                </a:lnTo>
                <a:lnTo>
                  <a:pt x="0" y="0"/>
                </a:lnTo>
                <a:close/>
              </a:path>
            </a:pathLst>
          </a:custGeom>
          <a:blipFill>
            <a:blip r:embed="rId4"/>
            <a:stretch>
              <a:fillRect l="0" t="0" r="0" b="0"/>
            </a:stretch>
          </a:blipFill>
        </p:spPr>
      </p:sp>
      <p:grpSp>
        <p:nvGrpSpPr>
          <p:cNvPr name="Group 10" id="10"/>
          <p:cNvGrpSpPr/>
          <p:nvPr/>
        </p:nvGrpSpPr>
        <p:grpSpPr>
          <a:xfrm rot="0">
            <a:off x="1028700" y="2271733"/>
            <a:ext cx="10564194" cy="7333713"/>
            <a:chOff x="0" y="0"/>
            <a:chExt cx="2782339" cy="1931513"/>
          </a:xfrm>
        </p:grpSpPr>
        <p:sp>
          <p:nvSpPr>
            <p:cNvPr name="Freeform 11" id="11"/>
            <p:cNvSpPr/>
            <p:nvPr/>
          </p:nvSpPr>
          <p:spPr>
            <a:xfrm flipH="false" flipV="false" rot="0">
              <a:off x="0" y="0"/>
              <a:ext cx="2782339" cy="1931513"/>
            </a:xfrm>
            <a:custGeom>
              <a:avLst/>
              <a:gdLst/>
              <a:ahLst/>
              <a:cxnLst/>
              <a:rect r="r" b="b" t="t" l="l"/>
              <a:pathLst>
                <a:path h="1931513" w="2782339">
                  <a:moveTo>
                    <a:pt x="37375" y="0"/>
                  </a:moveTo>
                  <a:lnTo>
                    <a:pt x="2744964" y="0"/>
                  </a:lnTo>
                  <a:cubicBezTo>
                    <a:pt x="2754876" y="0"/>
                    <a:pt x="2764383" y="3938"/>
                    <a:pt x="2771392" y="10947"/>
                  </a:cubicBezTo>
                  <a:cubicBezTo>
                    <a:pt x="2778401" y="17956"/>
                    <a:pt x="2782339" y="27463"/>
                    <a:pt x="2782339" y="37375"/>
                  </a:cubicBezTo>
                  <a:lnTo>
                    <a:pt x="2782339" y="1894138"/>
                  </a:lnTo>
                  <a:cubicBezTo>
                    <a:pt x="2782339" y="1904050"/>
                    <a:pt x="2778401" y="1913557"/>
                    <a:pt x="2771392" y="1920566"/>
                  </a:cubicBezTo>
                  <a:cubicBezTo>
                    <a:pt x="2764383" y="1927575"/>
                    <a:pt x="2754876" y="1931513"/>
                    <a:pt x="2744964" y="1931513"/>
                  </a:cubicBezTo>
                  <a:lnTo>
                    <a:pt x="37375" y="1931513"/>
                  </a:lnTo>
                  <a:cubicBezTo>
                    <a:pt x="27463" y="1931513"/>
                    <a:pt x="17956" y="1927575"/>
                    <a:pt x="10947" y="1920566"/>
                  </a:cubicBezTo>
                  <a:cubicBezTo>
                    <a:pt x="3938" y="1913557"/>
                    <a:pt x="0" y="1904050"/>
                    <a:pt x="0" y="1894138"/>
                  </a:cubicBezTo>
                  <a:lnTo>
                    <a:pt x="0" y="37375"/>
                  </a:lnTo>
                  <a:cubicBezTo>
                    <a:pt x="0" y="27463"/>
                    <a:pt x="3938" y="17956"/>
                    <a:pt x="10947" y="10947"/>
                  </a:cubicBezTo>
                  <a:cubicBezTo>
                    <a:pt x="17956" y="3938"/>
                    <a:pt x="27463" y="0"/>
                    <a:pt x="37375" y="0"/>
                  </a:cubicBezTo>
                  <a:close/>
                </a:path>
              </a:pathLst>
            </a:custGeom>
            <a:solidFill>
              <a:srgbClr val="E0A179"/>
            </a:solidFill>
          </p:spPr>
        </p:sp>
        <p:sp>
          <p:nvSpPr>
            <p:cNvPr name="TextBox 12" id="12"/>
            <p:cNvSpPr txBox="true"/>
            <p:nvPr/>
          </p:nvSpPr>
          <p:spPr>
            <a:xfrm>
              <a:off x="0" y="-38100"/>
              <a:ext cx="2782339" cy="196961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141583" y="1025585"/>
            <a:ext cx="9962208" cy="689610"/>
          </a:xfrm>
          <a:prstGeom prst="rect">
            <a:avLst/>
          </a:prstGeom>
        </p:spPr>
        <p:txBody>
          <a:bodyPr anchor="t" rtlCol="false" tIns="0" lIns="0" bIns="0" rIns="0">
            <a:spAutoFit/>
          </a:bodyPr>
          <a:lstStyle/>
          <a:p>
            <a:pPr algn="l">
              <a:lnSpc>
                <a:spcPts val="5040"/>
              </a:lnSpc>
            </a:pPr>
            <a:r>
              <a:rPr lang="en-US" sz="3600" b="true">
                <a:solidFill>
                  <a:srgbClr val="282027"/>
                </a:solidFill>
                <a:latin typeface="Kollektif Bold"/>
                <a:ea typeface="Kollektif Bold"/>
                <a:cs typeface="Kollektif Bold"/>
                <a:sym typeface="Kollektif Bold"/>
              </a:rPr>
              <a:t>Social and Political Awareness in Pakistan:</a:t>
            </a:r>
          </a:p>
        </p:txBody>
      </p:sp>
      <p:sp>
        <p:nvSpPr>
          <p:cNvPr name="TextBox 14" id="14"/>
          <p:cNvSpPr txBox="true"/>
          <p:nvPr/>
        </p:nvSpPr>
        <p:spPr>
          <a:xfrm rot="0">
            <a:off x="1313150" y="2705645"/>
            <a:ext cx="10027341" cy="6786245"/>
          </a:xfrm>
          <a:prstGeom prst="rect">
            <a:avLst/>
          </a:prstGeom>
        </p:spPr>
        <p:txBody>
          <a:bodyPr anchor="t" rtlCol="false" tIns="0" lIns="0" bIns="0" rIns="0">
            <a:spAutoFit/>
          </a:bodyPr>
          <a:lstStyle/>
          <a:p>
            <a:pPr algn="l">
              <a:lnSpc>
                <a:spcPts val="4480"/>
              </a:lnSpc>
            </a:pPr>
            <a:r>
              <a:rPr lang="en-US" sz="3200">
                <a:solidFill>
                  <a:srgbClr val="282027"/>
                </a:solidFill>
                <a:latin typeface="Kollektif"/>
                <a:ea typeface="Kollektif"/>
                <a:cs typeface="Kollektif"/>
                <a:sym typeface="Kollektif"/>
              </a:rPr>
              <a:t>•Social and political awareness is crucial for addressing the country's challenges. Key areas where awareness is needed include:</a:t>
            </a:r>
          </a:p>
          <a:p>
            <a:pPr algn="l">
              <a:lnSpc>
                <a:spcPts val="4480"/>
              </a:lnSpc>
            </a:pPr>
            <a:r>
              <a:rPr lang="en-US" sz="3200" b="true">
                <a:solidFill>
                  <a:srgbClr val="282027"/>
                </a:solidFill>
                <a:latin typeface="Kollektif Bold"/>
                <a:ea typeface="Kollektif Bold"/>
                <a:cs typeface="Kollektif Bold"/>
                <a:sym typeface="Kollektif Bold"/>
              </a:rPr>
              <a:t>1. Voter Education:</a:t>
            </a:r>
          </a:p>
          <a:p>
            <a:pPr algn="l">
              <a:lnSpc>
                <a:spcPts val="4480"/>
              </a:lnSpc>
            </a:pPr>
            <a:r>
              <a:rPr lang="en-US" sz="3200">
                <a:solidFill>
                  <a:srgbClr val="282027"/>
                </a:solidFill>
                <a:latin typeface="Kollektif"/>
                <a:ea typeface="Kollektif"/>
                <a:cs typeface="Kollektif"/>
                <a:sym typeface="Kollektif"/>
              </a:rPr>
              <a:t>•There is a need to educate the public on the importance of voting, their rights, and the political processes to ensure informed decision-making during elections.</a:t>
            </a:r>
          </a:p>
          <a:p>
            <a:pPr algn="l">
              <a:lnSpc>
                <a:spcPts val="4480"/>
              </a:lnSpc>
            </a:pPr>
            <a:r>
              <a:rPr lang="en-US" sz="3200" b="true">
                <a:solidFill>
                  <a:srgbClr val="282027"/>
                </a:solidFill>
                <a:latin typeface="Kollektif Bold"/>
                <a:ea typeface="Kollektif Bold"/>
                <a:cs typeface="Kollektif Bold"/>
                <a:sym typeface="Kollektif Bold"/>
              </a:rPr>
              <a:t>2. Human Rights:</a:t>
            </a:r>
          </a:p>
          <a:p>
            <a:pPr algn="l">
              <a:lnSpc>
                <a:spcPts val="4480"/>
              </a:lnSpc>
            </a:pPr>
            <a:r>
              <a:rPr lang="en-US" sz="3200">
                <a:solidFill>
                  <a:srgbClr val="282027"/>
                </a:solidFill>
                <a:latin typeface="Kollektif"/>
                <a:ea typeface="Kollektif"/>
                <a:cs typeface="Kollektif"/>
                <a:sym typeface="Kollektif"/>
              </a:rPr>
              <a:t>Raising awareness about fundamental human rights, including the rights of women, minorities, and marginalized communities, is essential to building a just society.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3CD99"/>
        </a:solidFill>
      </p:bgPr>
    </p:bg>
    <p:spTree>
      <p:nvGrpSpPr>
        <p:cNvPr id="1" name=""/>
        <p:cNvGrpSpPr/>
        <p:nvPr/>
      </p:nvGrpSpPr>
      <p:grpSpPr>
        <a:xfrm>
          <a:off x="0" y="0"/>
          <a:ext cx="0" cy="0"/>
          <a:chOff x="0" y="0"/>
          <a:chExt cx="0" cy="0"/>
        </a:xfrm>
      </p:grpSpPr>
      <p:grpSp>
        <p:nvGrpSpPr>
          <p:cNvPr name="Group 2" id="2"/>
          <p:cNvGrpSpPr/>
          <p:nvPr/>
        </p:nvGrpSpPr>
        <p:grpSpPr>
          <a:xfrm rot="0">
            <a:off x="8140584" y="1126689"/>
            <a:ext cx="9089451" cy="47635"/>
            <a:chOff x="0" y="0"/>
            <a:chExt cx="2393929" cy="12546"/>
          </a:xfrm>
        </p:grpSpPr>
        <p:sp>
          <p:nvSpPr>
            <p:cNvPr name="Freeform 3" id="3"/>
            <p:cNvSpPr/>
            <p:nvPr/>
          </p:nvSpPr>
          <p:spPr>
            <a:xfrm flipH="false" flipV="false" rot="0">
              <a:off x="0" y="0"/>
              <a:ext cx="2393929" cy="12546"/>
            </a:xfrm>
            <a:custGeom>
              <a:avLst/>
              <a:gdLst/>
              <a:ahLst/>
              <a:cxnLst/>
              <a:rect r="r" b="b" t="t" l="l"/>
              <a:pathLst>
                <a:path h="12546" w="2393929">
                  <a:moveTo>
                    <a:pt x="0" y="0"/>
                  </a:moveTo>
                  <a:lnTo>
                    <a:pt x="2393929" y="0"/>
                  </a:lnTo>
                  <a:lnTo>
                    <a:pt x="2393929" y="12546"/>
                  </a:lnTo>
                  <a:lnTo>
                    <a:pt x="0" y="12546"/>
                  </a:lnTo>
                  <a:close/>
                </a:path>
              </a:pathLst>
            </a:custGeom>
            <a:solidFill>
              <a:srgbClr val="5B352E"/>
            </a:solidFill>
          </p:spPr>
        </p:sp>
        <p:sp>
          <p:nvSpPr>
            <p:cNvPr name="TextBox 4" id="4"/>
            <p:cNvSpPr txBox="true"/>
            <p:nvPr/>
          </p:nvSpPr>
          <p:spPr>
            <a:xfrm>
              <a:off x="0" y="-38100"/>
              <a:ext cx="2393929" cy="5064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140584" y="1447134"/>
            <a:ext cx="9118716" cy="8346583"/>
            <a:chOff x="0" y="0"/>
            <a:chExt cx="2401637" cy="2198277"/>
          </a:xfrm>
        </p:grpSpPr>
        <p:sp>
          <p:nvSpPr>
            <p:cNvPr name="Freeform 6" id="6"/>
            <p:cNvSpPr/>
            <p:nvPr/>
          </p:nvSpPr>
          <p:spPr>
            <a:xfrm flipH="false" flipV="false" rot="0">
              <a:off x="0" y="0"/>
              <a:ext cx="2401637" cy="2198277"/>
            </a:xfrm>
            <a:custGeom>
              <a:avLst/>
              <a:gdLst/>
              <a:ahLst/>
              <a:cxnLst/>
              <a:rect r="r" b="b" t="t" l="l"/>
              <a:pathLst>
                <a:path h="2198277" w="2401637">
                  <a:moveTo>
                    <a:pt x="43300" y="0"/>
                  </a:moveTo>
                  <a:lnTo>
                    <a:pt x="2358337" y="0"/>
                  </a:lnTo>
                  <a:cubicBezTo>
                    <a:pt x="2382251" y="0"/>
                    <a:pt x="2401637" y="19386"/>
                    <a:pt x="2401637" y="43300"/>
                  </a:cubicBezTo>
                  <a:lnTo>
                    <a:pt x="2401637" y="2154977"/>
                  </a:lnTo>
                  <a:cubicBezTo>
                    <a:pt x="2401637" y="2178891"/>
                    <a:pt x="2382251" y="2198277"/>
                    <a:pt x="2358337" y="2198277"/>
                  </a:cubicBezTo>
                  <a:lnTo>
                    <a:pt x="43300" y="2198277"/>
                  </a:lnTo>
                  <a:cubicBezTo>
                    <a:pt x="19386" y="2198277"/>
                    <a:pt x="0" y="2178891"/>
                    <a:pt x="0" y="2154977"/>
                  </a:cubicBezTo>
                  <a:lnTo>
                    <a:pt x="0" y="43300"/>
                  </a:lnTo>
                  <a:cubicBezTo>
                    <a:pt x="0" y="19386"/>
                    <a:pt x="19386" y="0"/>
                    <a:pt x="43300" y="0"/>
                  </a:cubicBezTo>
                  <a:close/>
                </a:path>
              </a:pathLst>
            </a:custGeom>
            <a:solidFill>
              <a:srgbClr val="C5BE82"/>
            </a:solidFill>
          </p:spPr>
        </p:sp>
        <p:sp>
          <p:nvSpPr>
            <p:cNvPr name="TextBox 7" id="7"/>
            <p:cNvSpPr txBox="true"/>
            <p:nvPr/>
          </p:nvSpPr>
          <p:spPr>
            <a:xfrm>
              <a:off x="0" y="-38100"/>
              <a:ext cx="2401637" cy="223637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63724" y="2733460"/>
            <a:ext cx="7150510" cy="6524840"/>
          </a:xfrm>
          <a:custGeom>
            <a:avLst/>
            <a:gdLst/>
            <a:ahLst/>
            <a:cxnLst/>
            <a:rect r="r" b="b" t="t" l="l"/>
            <a:pathLst>
              <a:path h="6524840" w="7150510">
                <a:moveTo>
                  <a:pt x="0" y="0"/>
                </a:moveTo>
                <a:lnTo>
                  <a:pt x="7150510" y="0"/>
                </a:lnTo>
                <a:lnTo>
                  <a:pt x="7150510" y="6524840"/>
                </a:lnTo>
                <a:lnTo>
                  <a:pt x="0" y="6524840"/>
                </a:lnTo>
                <a:lnTo>
                  <a:pt x="0" y="0"/>
                </a:lnTo>
                <a:close/>
              </a:path>
            </a:pathLst>
          </a:custGeom>
          <a:blipFill>
            <a:blip r:embed="rId2"/>
            <a:stretch>
              <a:fillRect l="0" t="0" r="0" b="0"/>
            </a:stretch>
          </a:blipFill>
        </p:spPr>
      </p:sp>
      <p:sp>
        <p:nvSpPr>
          <p:cNvPr name="TextBox 9" id="9"/>
          <p:cNvSpPr txBox="true"/>
          <p:nvPr/>
        </p:nvSpPr>
        <p:spPr>
          <a:xfrm rot="0">
            <a:off x="8513999" y="1568244"/>
            <a:ext cx="8580191" cy="7709535"/>
          </a:xfrm>
          <a:prstGeom prst="rect">
            <a:avLst/>
          </a:prstGeom>
        </p:spPr>
        <p:txBody>
          <a:bodyPr anchor="t" rtlCol="false" tIns="0" lIns="0" bIns="0" rIns="0">
            <a:spAutoFit/>
          </a:bodyPr>
          <a:lstStyle/>
          <a:p>
            <a:pPr algn="l">
              <a:lnSpc>
                <a:spcPts val="5040"/>
              </a:lnSpc>
            </a:pPr>
            <a:r>
              <a:rPr lang="en-US" sz="3600" b="true">
                <a:solidFill>
                  <a:srgbClr val="282027"/>
                </a:solidFill>
                <a:latin typeface="Kollektif Bold"/>
                <a:ea typeface="Kollektif Bold"/>
                <a:cs typeface="Kollektif Bold"/>
                <a:sym typeface="Kollektif Bold"/>
              </a:rPr>
              <a:t>3. Civic Responsibility:</a:t>
            </a:r>
          </a:p>
          <a:p>
            <a:pPr algn="l">
              <a:lnSpc>
                <a:spcPts val="5040"/>
              </a:lnSpc>
            </a:pPr>
            <a:r>
              <a:rPr lang="en-US" sz="3600">
                <a:solidFill>
                  <a:srgbClr val="282027"/>
                </a:solidFill>
                <a:latin typeface="Kollektif"/>
                <a:ea typeface="Kollektif"/>
                <a:cs typeface="Kollektif"/>
                <a:sym typeface="Kollektif"/>
              </a:rPr>
              <a:t>•Encouraging citizens to actively participate in civic duties such as voting, community service, and environmental stewardship fosters a sense of national responsibility.</a:t>
            </a:r>
          </a:p>
          <a:p>
            <a:pPr algn="l">
              <a:lnSpc>
                <a:spcPts val="5040"/>
              </a:lnSpc>
            </a:pPr>
            <a:r>
              <a:rPr lang="en-US" sz="3600" b="true">
                <a:solidFill>
                  <a:srgbClr val="282027"/>
                </a:solidFill>
                <a:latin typeface="Kollektif Bold"/>
                <a:ea typeface="Kollektif Bold"/>
                <a:cs typeface="Kollektif Bold"/>
                <a:sym typeface="Kollektif Bold"/>
              </a:rPr>
              <a:t>4. Social Justice and Equality:</a:t>
            </a:r>
          </a:p>
          <a:p>
            <a:pPr algn="l">
              <a:lnSpc>
                <a:spcPts val="5040"/>
              </a:lnSpc>
            </a:pPr>
            <a:r>
              <a:rPr lang="en-US" sz="3600">
                <a:solidFill>
                  <a:srgbClr val="282027"/>
                </a:solidFill>
                <a:latin typeface="Kollektif"/>
                <a:ea typeface="Kollektif"/>
                <a:cs typeface="Kollektif"/>
                <a:sym typeface="Kollektif"/>
              </a:rPr>
              <a:t>Increasing awareness about social justice issues, including poverty alleviation, equal opportunities, and non-discrimination, can help in addressing the structural problems that perpetuate inequality.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CCCB6"/>
        </a:solidFill>
      </p:bgPr>
    </p:bg>
    <p:spTree>
      <p:nvGrpSpPr>
        <p:cNvPr id="1" name=""/>
        <p:cNvGrpSpPr/>
        <p:nvPr/>
      </p:nvGrpSpPr>
      <p:grpSpPr>
        <a:xfrm>
          <a:off x="0" y="0"/>
          <a:ext cx="0" cy="0"/>
          <a:chOff x="0" y="0"/>
          <a:chExt cx="0" cy="0"/>
        </a:xfrm>
      </p:grpSpPr>
      <p:grpSp>
        <p:nvGrpSpPr>
          <p:cNvPr name="Group 2" id="2"/>
          <p:cNvGrpSpPr/>
          <p:nvPr/>
        </p:nvGrpSpPr>
        <p:grpSpPr>
          <a:xfrm rot="0">
            <a:off x="1028700" y="1917275"/>
            <a:ext cx="7701417" cy="47625"/>
            <a:chOff x="0" y="0"/>
            <a:chExt cx="2028357" cy="12543"/>
          </a:xfrm>
        </p:grpSpPr>
        <p:sp>
          <p:nvSpPr>
            <p:cNvPr name="Freeform 3" id="3"/>
            <p:cNvSpPr/>
            <p:nvPr/>
          </p:nvSpPr>
          <p:spPr>
            <a:xfrm flipH="false" flipV="false" rot="0">
              <a:off x="0" y="0"/>
              <a:ext cx="2028357" cy="12543"/>
            </a:xfrm>
            <a:custGeom>
              <a:avLst/>
              <a:gdLst/>
              <a:ahLst/>
              <a:cxnLst/>
              <a:rect r="r" b="b" t="t" l="l"/>
              <a:pathLst>
                <a:path h="12543" w="2028357">
                  <a:moveTo>
                    <a:pt x="0" y="0"/>
                  </a:moveTo>
                  <a:lnTo>
                    <a:pt x="2028357" y="0"/>
                  </a:lnTo>
                  <a:lnTo>
                    <a:pt x="2028357" y="12543"/>
                  </a:lnTo>
                  <a:lnTo>
                    <a:pt x="0" y="12543"/>
                  </a:lnTo>
                  <a:close/>
                </a:path>
              </a:pathLst>
            </a:custGeom>
            <a:solidFill>
              <a:srgbClr val="5B352E"/>
            </a:solidFill>
          </p:spPr>
        </p:sp>
        <p:sp>
          <p:nvSpPr>
            <p:cNvPr name="TextBox 4" id="4"/>
            <p:cNvSpPr txBox="true"/>
            <p:nvPr/>
          </p:nvSpPr>
          <p:spPr>
            <a:xfrm>
              <a:off x="0" y="-38100"/>
              <a:ext cx="2028357"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403542"/>
            <a:ext cx="8889604" cy="7277276"/>
            <a:chOff x="0" y="0"/>
            <a:chExt cx="2341295" cy="1916649"/>
          </a:xfrm>
        </p:grpSpPr>
        <p:sp>
          <p:nvSpPr>
            <p:cNvPr name="Freeform 6" id="6"/>
            <p:cNvSpPr/>
            <p:nvPr/>
          </p:nvSpPr>
          <p:spPr>
            <a:xfrm flipH="false" flipV="false" rot="0">
              <a:off x="0" y="0"/>
              <a:ext cx="2341295" cy="1916649"/>
            </a:xfrm>
            <a:custGeom>
              <a:avLst/>
              <a:gdLst/>
              <a:ahLst/>
              <a:cxnLst/>
              <a:rect r="r" b="b" t="t" l="l"/>
              <a:pathLst>
                <a:path h="1916649" w="2341295">
                  <a:moveTo>
                    <a:pt x="44416" y="0"/>
                  </a:moveTo>
                  <a:lnTo>
                    <a:pt x="2296879" y="0"/>
                  </a:lnTo>
                  <a:cubicBezTo>
                    <a:pt x="2321409" y="0"/>
                    <a:pt x="2341295" y="19886"/>
                    <a:pt x="2341295" y="44416"/>
                  </a:cubicBezTo>
                  <a:lnTo>
                    <a:pt x="2341295" y="1872233"/>
                  </a:lnTo>
                  <a:cubicBezTo>
                    <a:pt x="2341295" y="1884013"/>
                    <a:pt x="2336615" y="1895310"/>
                    <a:pt x="2328286" y="1903640"/>
                  </a:cubicBezTo>
                  <a:cubicBezTo>
                    <a:pt x="2319956" y="1911969"/>
                    <a:pt x="2308659" y="1916649"/>
                    <a:pt x="2296879" y="1916649"/>
                  </a:cubicBezTo>
                  <a:lnTo>
                    <a:pt x="44416" y="1916649"/>
                  </a:lnTo>
                  <a:cubicBezTo>
                    <a:pt x="19886" y="1916649"/>
                    <a:pt x="0" y="1896763"/>
                    <a:pt x="0" y="1872233"/>
                  </a:cubicBezTo>
                  <a:lnTo>
                    <a:pt x="0" y="44416"/>
                  </a:lnTo>
                  <a:cubicBezTo>
                    <a:pt x="0" y="19886"/>
                    <a:pt x="19886" y="0"/>
                    <a:pt x="44416" y="0"/>
                  </a:cubicBezTo>
                  <a:close/>
                </a:path>
              </a:pathLst>
            </a:custGeom>
            <a:solidFill>
              <a:srgbClr val="D7C2A6"/>
            </a:solidFill>
          </p:spPr>
        </p:sp>
        <p:sp>
          <p:nvSpPr>
            <p:cNvPr name="TextBox 7" id="7"/>
            <p:cNvSpPr txBox="true"/>
            <p:nvPr/>
          </p:nvSpPr>
          <p:spPr>
            <a:xfrm>
              <a:off x="0" y="-38100"/>
              <a:ext cx="2341295" cy="195474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155956" y="1496800"/>
            <a:ext cx="7103344" cy="8071982"/>
          </a:xfrm>
          <a:custGeom>
            <a:avLst/>
            <a:gdLst/>
            <a:ahLst/>
            <a:cxnLst/>
            <a:rect r="r" b="b" t="t" l="l"/>
            <a:pathLst>
              <a:path h="8071982" w="7103344">
                <a:moveTo>
                  <a:pt x="0" y="0"/>
                </a:moveTo>
                <a:lnTo>
                  <a:pt x="7103344" y="0"/>
                </a:lnTo>
                <a:lnTo>
                  <a:pt x="7103344" y="8071981"/>
                </a:lnTo>
                <a:lnTo>
                  <a:pt x="0" y="8071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00687" y="2624387"/>
            <a:ext cx="8299053" cy="6786245"/>
          </a:xfrm>
          <a:prstGeom prst="rect">
            <a:avLst/>
          </a:prstGeom>
        </p:spPr>
        <p:txBody>
          <a:bodyPr anchor="t" rtlCol="false" tIns="0" lIns="0" bIns="0" rIns="0">
            <a:spAutoFit/>
          </a:bodyPr>
          <a:lstStyle/>
          <a:p>
            <a:pPr algn="l">
              <a:lnSpc>
                <a:spcPts val="4480"/>
              </a:lnSpc>
            </a:pPr>
            <a:r>
              <a:rPr lang="en-US" sz="3200" b="true">
                <a:solidFill>
                  <a:srgbClr val="282027"/>
                </a:solidFill>
                <a:latin typeface="Kollektif Bold"/>
                <a:ea typeface="Kollektif Bold"/>
                <a:cs typeface="Kollektif Bold"/>
                <a:sym typeface="Kollektif Bold"/>
              </a:rPr>
              <a:t>5. Environmental Awareness:</a:t>
            </a:r>
          </a:p>
          <a:p>
            <a:pPr algn="l">
              <a:lnSpc>
                <a:spcPts val="4480"/>
              </a:lnSpc>
            </a:pPr>
            <a:r>
              <a:rPr lang="en-US" sz="3200">
                <a:solidFill>
                  <a:srgbClr val="282027"/>
                </a:solidFill>
                <a:latin typeface="Kollektif"/>
                <a:ea typeface="Kollektif"/>
                <a:cs typeface="Kollektif"/>
                <a:sym typeface="Kollektif"/>
              </a:rPr>
              <a:t>•Given Pakistan's environmental challenges, educating the population on the importance of conservation, waste management, and sustainable practices is critical for the future.</a:t>
            </a:r>
          </a:p>
          <a:p>
            <a:pPr algn="l">
              <a:lnSpc>
                <a:spcPts val="4480"/>
              </a:lnSpc>
            </a:pPr>
            <a:r>
              <a:rPr lang="en-US" sz="3200" b="true">
                <a:solidFill>
                  <a:srgbClr val="282027"/>
                </a:solidFill>
                <a:latin typeface="Kollektif Bold"/>
                <a:ea typeface="Kollektif Bold"/>
                <a:cs typeface="Kollektif Bold"/>
                <a:sym typeface="Kollektif Bold"/>
              </a:rPr>
              <a:t>6. Freedom of Expression and Media Literacy:</a:t>
            </a:r>
          </a:p>
          <a:p>
            <a:pPr algn="l">
              <a:lnSpc>
                <a:spcPts val="4480"/>
              </a:lnSpc>
            </a:pPr>
            <a:r>
              <a:rPr lang="en-US" sz="3200">
                <a:solidFill>
                  <a:srgbClr val="282027"/>
                </a:solidFill>
                <a:latin typeface="Kollektif"/>
                <a:ea typeface="Kollektif"/>
                <a:cs typeface="Kollektif"/>
                <a:sym typeface="Kollektif"/>
              </a:rPr>
              <a:t>Promoting freedom of speech and educating the public on how to critically engage with media sources is key to combating misinformation and fostering an informed society.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B18E"/>
        </a:solidFill>
      </p:bgPr>
    </p:bg>
    <p:spTree>
      <p:nvGrpSpPr>
        <p:cNvPr id="1" name=""/>
        <p:cNvGrpSpPr/>
        <p:nvPr/>
      </p:nvGrpSpPr>
      <p:grpSpPr>
        <a:xfrm>
          <a:off x="0" y="0"/>
          <a:ext cx="0" cy="0"/>
          <a:chOff x="0" y="0"/>
          <a:chExt cx="0" cy="0"/>
        </a:xfrm>
      </p:grpSpPr>
      <p:grpSp>
        <p:nvGrpSpPr>
          <p:cNvPr name="Group 2" id="2"/>
          <p:cNvGrpSpPr/>
          <p:nvPr/>
        </p:nvGrpSpPr>
        <p:grpSpPr>
          <a:xfrm rot="0">
            <a:off x="9499998" y="1917275"/>
            <a:ext cx="7701417" cy="47625"/>
            <a:chOff x="0" y="0"/>
            <a:chExt cx="2028357" cy="12543"/>
          </a:xfrm>
        </p:grpSpPr>
        <p:sp>
          <p:nvSpPr>
            <p:cNvPr name="Freeform 3" id="3"/>
            <p:cNvSpPr/>
            <p:nvPr/>
          </p:nvSpPr>
          <p:spPr>
            <a:xfrm flipH="false" flipV="false" rot="0">
              <a:off x="0" y="0"/>
              <a:ext cx="2028357" cy="12543"/>
            </a:xfrm>
            <a:custGeom>
              <a:avLst/>
              <a:gdLst/>
              <a:ahLst/>
              <a:cxnLst/>
              <a:rect r="r" b="b" t="t" l="l"/>
              <a:pathLst>
                <a:path h="12543" w="2028357">
                  <a:moveTo>
                    <a:pt x="0" y="0"/>
                  </a:moveTo>
                  <a:lnTo>
                    <a:pt x="2028357" y="0"/>
                  </a:lnTo>
                  <a:lnTo>
                    <a:pt x="2028357" y="12543"/>
                  </a:lnTo>
                  <a:lnTo>
                    <a:pt x="0" y="12543"/>
                  </a:lnTo>
                  <a:close/>
                </a:path>
              </a:pathLst>
            </a:custGeom>
            <a:solidFill>
              <a:srgbClr val="5B352E"/>
            </a:solidFill>
          </p:spPr>
        </p:sp>
        <p:sp>
          <p:nvSpPr>
            <p:cNvPr name="TextBox 4" id="4"/>
            <p:cNvSpPr txBox="true"/>
            <p:nvPr/>
          </p:nvSpPr>
          <p:spPr>
            <a:xfrm>
              <a:off x="0" y="-38100"/>
              <a:ext cx="2028357" cy="5064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249458" y="2753967"/>
            <a:ext cx="11057663" cy="7533033"/>
          </a:xfrm>
          <a:custGeom>
            <a:avLst/>
            <a:gdLst/>
            <a:ahLst/>
            <a:cxnLst/>
            <a:rect r="r" b="b" t="t" l="l"/>
            <a:pathLst>
              <a:path h="7533033" w="11057663">
                <a:moveTo>
                  <a:pt x="11057663" y="0"/>
                </a:moveTo>
                <a:lnTo>
                  <a:pt x="0" y="0"/>
                </a:lnTo>
                <a:lnTo>
                  <a:pt x="0" y="7533033"/>
                </a:lnTo>
                <a:lnTo>
                  <a:pt x="11057663" y="7533033"/>
                </a:lnTo>
                <a:lnTo>
                  <a:pt x="1105766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499998" y="2858085"/>
            <a:ext cx="7759302" cy="7072874"/>
            <a:chOff x="0" y="0"/>
            <a:chExt cx="2043602" cy="1862815"/>
          </a:xfrm>
        </p:grpSpPr>
        <p:sp>
          <p:nvSpPr>
            <p:cNvPr name="Freeform 7" id="7"/>
            <p:cNvSpPr/>
            <p:nvPr/>
          </p:nvSpPr>
          <p:spPr>
            <a:xfrm flipH="false" flipV="false" rot="0">
              <a:off x="0" y="0"/>
              <a:ext cx="2043602" cy="1862815"/>
            </a:xfrm>
            <a:custGeom>
              <a:avLst/>
              <a:gdLst/>
              <a:ahLst/>
              <a:cxnLst/>
              <a:rect r="r" b="b" t="t" l="l"/>
              <a:pathLst>
                <a:path h="1862815" w="2043602">
                  <a:moveTo>
                    <a:pt x="50886" y="0"/>
                  </a:moveTo>
                  <a:lnTo>
                    <a:pt x="1992717" y="0"/>
                  </a:lnTo>
                  <a:cubicBezTo>
                    <a:pt x="2020820" y="0"/>
                    <a:pt x="2043602" y="22782"/>
                    <a:pt x="2043602" y="50886"/>
                  </a:cubicBezTo>
                  <a:lnTo>
                    <a:pt x="2043602" y="1811929"/>
                  </a:lnTo>
                  <a:cubicBezTo>
                    <a:pt x="2043602" y="1840032"/>
                    <a:pt x="2020820" y="1862815"/>
                    <a:pt x="1992717" y="1862815"/>
                  </a:cubicBezTo>
                  <a:lnTo>
                    <a:pt x="50886" y="1862815"/>
                  </a:lnTo>
                  <a:cubicBezTo>
                    <a:pt x="22782" y="1862815"/>
                    <a:pt x="0" y="1840032"/>
                    <a:pt x="0" y="1811929"/>
                  </a:cubicBezTo>
                  <a:lnTo>
                    <a:pt x="0" y="50886"/>
                  </a:lnTo>
                  <a:cubicBezTo>
                    <a:pt x="0" y="22782"/>
                    <a:pt x="22782" y="0"/>
                    <a:pt x="50886" y="0"/>
                  </a:cubicBezTo>
                  <a:close/>
                </a:path>
              </a:pathLst>
            </a:custGeom>
            <a:solidFill>
              <a:srgbClr val="F0C3A6"/>
            </a:solidFill>
          </p:spPr>
        </p:sp>
        <p:sp>
          <p:nvSpPr>
            <p:cNvPr name="TextBox 8" id="8"/>
            <p:cNvSpPr txBox="true"/>
            <p:nvPr/>
          </p:nvSpPr>
          <p:spPr>
            <a:xfrm>
              <a:off x="0" y="-38100"/>
              <a:ext cx="2043602" cy="190091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697331" y="2938780"/>
            <a:ext cx="7364636" cy="6786245"/>
          </a:xfrm>
          <a:prstGeom prst="rect">
            <a:avLst/>
          </a:prstGeom>
        </p:spPr>
        <p:txBody>
          <a:bodyPr anchor="t" rtlCol="false" tIns="0" lIns="0" bIns="0" rIns="0">
            <a:spAutoFit/>
          </a:bodyPr>
          <a:lstStyle/>
          <a:p>
            <a:pPr algn="l">
              <a:lnSpc>
                <a:spcPts val="4480"/>
              </a:lnSpc>
            </a:pPr>
            <a:r>
              <a:rPr lang="en-US" sz="3200" b="true">
                <a:solidFill>
                  <a:srgbClr val="282027"/>
                </a:solidFill>
                <a:latin typeface="Kollektif Bold"/>
                <a:ea typeface="Kollektif Bold"/>
                <a:cs typeface="Kollektif Bold"/>
                <a:sym typeface="Kollektif Bold"/>
              </a:rPr>
              <a:t>7. Youth Engagement:</a:t>
            </a:r>
          </a:p>
          <a:p>
            <a:pPr algn="l">
              <a:lnSpc>
                <a:spcPts val="4480"/>
              </a:lnSpc>
            </a:pPr>
            <a:r>
              <a:rPr lang="en-US" sz="3200">
                <a:solidFill>
                  <a:srgbClr val="282027"/>
                </a:solidFill>
                <a:latin typeface="Kollektif"/>
                <a:ea typeface="Kollektif"/>
                <a:cs typeface="Kollektif"/>
                <a:sym typeface="Kollektif"/>
              </a:rPr>
              <a:t>•Encouraging youth to become politically and socially active can lead to positive changes in society. Initiatives to increase their involvement in civic issues are essential for a sustainable future.</a:t>
            </a:r>
          </a:p>
          <a:p>
            <a:pPr algn="l">
              <a:lnSpc>
                <a:spcPts val="4480"/>
              </a:lnSpc>
            </a:pPr>
            <a:r>
              <a:rPr lang="en-US" sz="3200" b="true">
                <a:solidFill>
                  <a:srgbClr val="282027"/>
                </a:solidFill>
                <a:latin typeface="Kollektif Bold"/>
                <a:ea typeface="Kollektif Bold"/>
                <a:cs typeface="Kollektif Bold"/>
                <a:sym typeface="Kollektif Bold"/>
              </a:rPr>
              <a:t>8. Gender Sensitization:</a:t>
            </a:r>
          </a:p>
          <a:p>
            <a:pPr algn="l">
              <a:lnSpc>
                <a:spcPts val="4480"/>
              </a:lnSpc>
            </a:pPr>
            <a:r>
              <a:rPr lang="en-US" sz="3200">
                <a:solidFill>
                  <a:srgbClr val="282027"/>
                </a:solidFill>
                <a:latin typeface="Kollektif"/>
                <a:ea typeface="Kollektif"/>
                <a:cs typeface="Kollektif"/>
                <a:sym typeface="Kollektif"/>
              </a:rPr>
              <a:t>Raising awareness about gender equality, challenging stereotypes, and educating about women’s rights can reduce discrimination and promote inclusivity.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DAGZelnm6E8</dc:identifier>
  <dcterms:modified xsi:type="dcterms:W3CDTF">2011-08-01T06:04:30Z</dcterms:modified>
  <cp:revision>1</cp:revision>
  <dc:title>Social Issues in Pakistan</dc:title>
</cp:coreProperties>
</file>